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67" r:id="rId4"/>
    <p:sldId id="268" r:id="rId5"/>
    <p:sldId id="269" r:id="rId6"/>
    <p:sldId id="271" r:id="rId7"/>
    <p:sldId id="294" r:id="rId8"/>
    <p:sldId id="457" r:id="rId9"/>
    <p:sldId id="275" r:id="rId10"/>
    <p:sldId id="458" r:id="rId11"/>
    <p:sldId id="277" r:id="rId12"/>
    <p:sldId id="459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460" r:id="rId22"/>
    <p:sldId id="288" r:id="rId23"/>
    <p:sldId id="289" r:id="rId24"/>
    <p:sldId id="290" r:id="rId25"/>
    <p:sldId id="291" r:id="rId26"/>
    <p:sldId id="292" r:id="rId27"/>
    <p:sldId id="293" r:id="rId2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Calibri Light" panose="020F0302020204030204" pitchFamily="34" charset="0"/>
      <p:regular r:id="rId35"/>
      <p:italic r:id="rId36"/>
    </p:embeddedFont>
    <p:embeddedFont>
      <p:font typeface="나눔고딕" panose="020D0604000000000000" pitchFamily="50" charset="-127"/>
      <p:regular r:id="rId37"/>
      <p:bold r:id="rId38"/>
    </p:embeddedFont>
    <p:embeddedFont>
      <p:font typeface="나눔고딕 Bold" panose="020D0804000000000000" pitchFamily="50" charset="-127"/>
      <p:bold r:id="rId39"/>
    </p:embeddedFont>
    <p:embeddedFont>
      <p:font typeface="나눔고딕 ExtraBold" panose="020D0904000000000000" pitchFamily="50" charset="-127"/>
      <p:bold r:id="rId40"/>
    </p:embeddedFont>
    <p:embeddedFont>
      <p:font typeface="나눔바른고딕" panose="020B0603020101020101" pitchFamily="50" charset="-127"/>
      <p:regular r:id="rId41"/>
      <p:bold r:id="rId42"/>
    </p:embeddedFont>
    <p:embeddedFont>
      <p:font typeface="맑은 고딕" panose="020B0503020000020004" pitchFamily="50" charset="-127"/>
      <p:regular r:id="rId43"/>
      <p:bold r:id="rId44"/>
    </p:embeddedFont>
  </p:embeddedFontLst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92" userDrawn="1">
          <p15:clr>
            <a:srgbClr val="A4A3A4"/>
          </p15:clr>
        </p15:guide>
        <p15:guide id="2" pos="2352" userDrawn="1">
          <p15:clr>
            <a:srgbClr val="A4A3A4"/>
          </p15:clr>
        </p15:guide>
        <p15:guide id="3" pos="816" userDrawn="1">
          <p15:clr>
            <a:srgbClr val="A4A3A4"/>
          </p15:clr>
        </p15:guide>
        <p15:guide id="4" pos="240" userDrawn="1">
          <p15:clr>
            <a:srgbClr val="A4A3A4"/>
          </p15:clr>
        </p15:guide>
        <p15:guide id="5" pos="480" userDrawn="1">
          <p15:clr>
            <a:srgbClr val="A4A3A4"/>
          </p15:clr>
        </p15:guide>
        <p15:guide id="6" pos="624" userDrawn="1">
          <p15:clr>
            <a:srgbClr val="A4A3A4"/>
          </p15:clr>
        </p15:guide>
        <p15:guide id="7" orient="horz" pos="420" userDrawn="1">
          <p15:clr>
            <a:srgbClr val="A4A3A4"/>
          </p15:clr>
        </p15:guide>
        <p15:guide id="8" orient="horz" pos="564" userDrawn="1">
          <p15:clr>
            <a:srgbClr val="A4A3A4"/>
          </p15:clr>
        </p15:guide>
        <p15:guide id="9" orient="horz" pos="900" userDrawn="1">
          <p15:clr>
            <a:srgbClr val="A4A3A4"/>
          </p15:clr>
        </p15:guide>
        <p15:guide id="10" orient="horz" pos="1476" userDrawn="1">
          <p15:clr>
            <a:srgbClr val="A4A3A4"/>
          </p15:clr>
        </p15:guide>
        <p15:guide id="11" orient="horz" pos="756" userDrawn="1">
          <p15:clr>
            <a:srgbClr val="A4A3A4"/>
          </p15:clr>
        </p15:guide>
        <p15:guide id="12" pos="384" userDrawn="1">
          <p15:clr>
            <a:srgbClr val="A4A3A4"/>
          </p15:clr>
        </p15:guide>
        <p15:guide id="13" pos="672">
          <p15:clr>
            <a:srgbClr val="A4A3A4"/>
          </p15:clr>
        </p15:guide>
        <p15:guide id="14" pos="864">
          <p15:clr>
            <a:srgbClr val="A4A3A4"/>
          </p15:clr>
        </p15:guide>
        <p15:guide id="15" pos="100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478B"/>
    <a:srgbClr val="440BD4"/>
    <a:srgbClr val="A19FFF"/>
    <a:srgbClr val="EA1A6E"/>
    <a:srgbClr val="FFEE63"/>
    <a:srgbClr val="E92EFB"/>
    <a:srgbClr val="040257"/>
    <a:srgbClr val="0A564F"/>
    <a:srgbClr val="2A7E76"/>
    <a:srgbClr val="236F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3" autoAdjust="0"/>
    <p:restoredTop sz="98962" autoAdjust="0"/>
  </p:normalViewPr>
  <p:slideViewPr>
    <p:cSldViewPr showGuides="1">
      <p:cViewPr varScale="1">
        <p:scale>
          <a:sx n="135" d="100"/>
          <a:sy n="135" d="100"/>
        </p:scale>
        <p:origin x="1506" y="96"/>
      </p:cViewPr>
      <p:guideLst>
        <p:guide orient="horz" pos="1092"/>
        <p:guide pos="2352"/>
        <p:guide pos="816"/>
        <p:guide pos="240"/>
        <p:guide pos="480"/>
        <p:guide pos="624"/>
        <p:guide orient="horz" pos="420"/>
        <p:guide orient="horz" pos="564"/>
        <p:guide orient="horz" pos="900"/>
        <p:guide orient="horz" pos="1476"/>
        <p:guide orient="horz" pos="756"/>
        <p:guide pos="384"/>
        <p:guide pos="672"/>
        <p:guide pos="864"/>
        <p:guide pos="10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font" Target="fonts/font12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49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4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Relationship Id="rId43" Type="http://schemas.openxmlformats.org/officeDocument/2006/relationships/font" Target="fonts/font13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김 민영" userId="c13ed9b5fecac607" providerId="LiveId" clId="{1F491DDF-BC56-4C6E-9C89-01194F6E700A}"/>
    <pc:docChg chg="modSld">
      <pc:chgData name="김 민영" userId="c13ed9b5fecac607" providerId="LiveId" clId="{1F491DDF-BC56-4C6E-9C89-01194F6E700A}" dt="2023-05-18T06:38:57" v="0"/>
      <pc:docMkLst>
        <pc:docMk/>
      </pc:docMkLst>
      <pc:sldChg chg="modSp mod">
        <pc:chgData name="김 민영" userId="c13ed9b5fecac607" providerId="LiveId" clId="{1F491DDF-BC56-4C6E-9C89-01194F6E700A}" dt="2023-05-18T06:38:57" v="0"/>
        <pc:sldMkLst>
          <pc:docMk/>
          <pc:sldMk cId="896700016" sldId="256"/>
        </pc:sldMkLst>
        <pc:spChg chg="mod">
          <ac:chgData name="김 민영" userId="c13ed9b5fecac607" providerId="LiveId" clId="{1F491DDF-BC56-4C6E-9C89-01194F6E700A}" dt="2023-05-18T06:38:57" v="0"/>
          <ac:spMkLst>
            <pc:docMk/>
            <pc:sldMk cId="896700016" sldId="256"/>
            <ac:spMk id="4" creationId="{FB395444-9216-4343-0E36-0A8EB949249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03116-7D61-4F77-BC35-CB6E5DE0D0C5}" type="datetimeFigureOut">
              <a:rPr lang="ko-KR" altLang="en-US" smtClean="0"/>
              <a:t>2023-05-18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82E31-508B-41BD-9E3B-CBCBFB46FF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5422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5D6F9-615B-4F04-A107-9378776D0318}" type="datetimeFigureOut">
              <a:rPr lang="ko-KR" altLang="en-US" smtClean="0"/>
              <a:t>2023-05-18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D2D52-661D-487D-BB56-11325D72C7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1386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475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9">
            <a:extLst>
              <a:ext uri="{FF2B5EF4-FFF2-40B4-BE49-F238E27FC236}">
                <a16:creationId xmlns:a16="http://schemas.microsoft.com/office/drawing/2014/main" id="{6E1DE3EB-CC33-E4C7-64E2-96CF96973E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자유형: 도형 3">
            <a:extLst>
              <a:ext uri="{FF2B5EF4-FFF2-40B4-BE49-F238E27FC236}">
                <a16:creationId xmlns:a16="http://schemas.microsoft.com/office/drawing/2014/main" id="{1ABAA2E0-8D2B-BA57-FEF0-3745A722B6F5}"/>
              </a:ext>
            </a:extLst>
          </p:cNvPr>
          <p:cNvSpPr/>
          <p:nvPr userDrawn="1"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BB6026-56B6-FA7B-06E8-8BE51162063C}"/>
              </a:ext>
            </a:extLst>
          </p:cNvPr>
          <p:cNvSpPr txBox="1"/>
          <p:nvPr userDrawn="1"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독도 학습</a:t>
            </a:r>
          </a:p>
        </p:txBody>
      </p:sp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C1F783BB-D0BE-483D-37E5-D60C9FD8AA1B}"/>
              </a:ext>
            </a:extLst>
          </p:cNvPr>
          <p:cNvSpPr/>
          <p:nvPr userDrawn="1"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4DDFB5-4476-7527-EAA1-86096A441002}"/>
              </a:ext>
            </a:extLst>
          </p:cNvPr>
          <p:cNvSpPr txBox="1"/>
          <p:nvPr userDrawn="1"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</p:spTree>
    <p:extLst>
      <p:ext uri="{BB962C8B-B14F-4D97-AF65-F5344CB8AC3E}">
        <p14:creationId xmlns:p14="http://schemas.microsoft.com/office/powerpoint/2010/main" val="149625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52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52CF2-1E8F-4648-8875-AEE64BB1BEDA}" type="datetimeFigureOut">
              <a:rPr lang="ko-KR" altLang="en-US" smtClean="0"/>
              <a:t>2023-05-18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661EE-134E-4481-B414-7FCA6ED266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26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-228600" y="2754451"/>
            <a:ext cx="3200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0" spc="-300" dirty="0">
                <a:solidFill>
                  <a:srgbClr val="EA1A6E">
                    <a:alpha val="5000"/>
                  </a:srgb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01</a:t>
            </a:r>
            <a:endParaRPr lang="ko-KR" altLang="en-US" sz="20000" spc="-300" dirty="0">
              <a:solidFill>
                <a:srgbClr val="EA1A6E">
                  <a:alpha val="5000"/>
                </a:srgbClr>
              </a:solidFill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395444-9216-4343-0E36-0A8EB9492494}"/>
              </a:ext>
            </a:extLst>
          </p:cNvPr>
          <p:cNvSpPr txBox="1"/>
          <p:nvPr/>
        </p:nvSpPr>
        <p:spPr>
          <a:xfrm>
            <a:off x="2438400" y="2713732"/>
            <a:ext cx="505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16. 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창의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_</a:t>
            </a:r>
            <a:r>
              <a:rPr lang="ko-KR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강치마을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700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18EE443-4A98-4215-9AE3-F732D50DABC1}"/>
              </a:ext>
            </a:extLst>
          </p:cNvPr>
          <p:cNvSpPr/>
          <p:nvPr/>
        </p:nvSpPr>
        <p:spPr>
          <a:xfrm flipV="1">
            <a:off x="1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 Bold" panose="020D0804000000000000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활동 방법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sp>
        <p:nvSpPr>
          <p:cNvPr id="37" name="Rectangle 304">
            <a:extLst>
              <a:ext uri="{FF2B5EF4-FFF2-40B4-BE49-F238E27FC236}">
                <a16:creationId xmlns:a16="http://schemas.microsoft.com/office/drawing/2014/main" id="{EBFCD05A-DADD-BDDA-83B3-81DF18DFB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5" y="1504950"/>
            <a:ext cx="7917607" cy="1138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퍼즐게임을 통해 </a:t>
            </a:r>
            <a:r>
              <a:rPr kumimoji="0" lang="ko-KR" altLang="en-US" sz="1800" dirty="0">
                <a:solidFill>
                  <a:srgbClr val="EC478B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독도의 땅과 바다의 생물의 모습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을 살펴봅시다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게임을 진행하며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8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생물의 종류 </a:t>
            </a:r>
            <a:r>
              <a:rPr kumimoji="0" lang="en-US" altLang="ko-KR" sz="18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5</a:t>
            </a:r>
            <a:r>
              <a:rPr kumimoji="0" lang="ko-KR" altLang="en-US" sz="18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가지 이상 활동지에 정리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합니다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endParaRPr kumimoji="0"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38" name="모서리가 둥근 직사각형 43">
            <a:extLst>
              <a:ext uri="{FF2B5EF4-FFF2-40B4-BE49-F238E27FC236}">
                <a16:creationId xmlns:a16="http://schemas.microsoft.com/office/drawing/2014/main" id="{57A8998C-1491-33EA-E27C-5A421FF96A3F}"/>
              </a:ext>
            </a:extLst>
          </p:cNvPr>
          <p:cNvSpPr/>
          <p:nvPr/>
        </p:nvSpPr>
        <p:spPr>
          <a:xfrm>
            <a:off x="1066800" y="2343150"/>
            <a:ext cx="6934200" cy="1143000"/>
          </a:xfrm>
          <a:prstGeom prst="roundRect">
            <a:avLst>
              <a:gd name="adj" fmla="val 9128"/>
            </a:avLst>
          </a:prstGeom>
          <a:solidFill>
            <a:schemeClr val="bg1"/>
          </a:solidFill>
          <a:ln w="254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6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생김새와 게임 진행 중 나오는 설명을 바탕으로</a:t>
            </a:r>
            <a:br>
              <a:rPr lang="ko-KR" altLang="en-US" sz="16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</a:br>
            <a:r>
              <a:rPr lang="ko-KR" altLang="en-US" sz="16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간단한 특징을 정리하면 기억하기 쉬워요</a:t>
            </a:r>
            <a:r>
              <a:rPr lang="en-US" altLang="ko-KR" sz="16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!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600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내가 살펴본 생물의 이름과 특징을 간단하게 소개해봅시다</a:t>
            </a:r>
            <a:r>
              <a:rPr lang="en-US" altLang="ko-KR" sz="1600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12335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자유형: 도형 29">
            <a:extLst>
              <a:ext uri="{FF2B5EF4-FFF2-40B4-BE49-F238E27FC236}">
                <a16:creationId xmlns:a16="http://schemas.microsoft.com/office/drawing/2014/main" id="{F83CB69A-ADD9-4113-9E84-FB6D6EE0F730}"/>
              </a:ext>
            </a:extLst>
          </p:cNvPr>
          <p:cNvSpPr/>
          <p:nvPr/>
        </p:nvSpPr>
        <p:spPr>
          <a:xfrm flipV="1">
            <a:off x="5943600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18EE443-4A98-4215-9AE3-F732D50DABC1}"/>
              </a:ext>
            </a:extLst>
          </p:cNvPr>
          <p:cNvSpPr/>
          <p:nvPr/>
        </p:nvSpPr>
        <p:spPr>
          <a:xfrm flipV="1">
            <a:off x="1" y="1142798"/>
            <a:ext cx="6781799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모두 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모두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힘을 모아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3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초 이어 그리기</a:t>
            </a:r>
            <a:endParaRPr lang="en-US" altLang="ko-KR" sz="28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F7380767-7F5D-226B-1027-D1882BF33CE5}"/>
              </a:ext>
            </a:extLst>
          </p:cNvPr>
          <p:cNvGrpSpPr/>
          <p:nvPr/>
        </p:nvGrpSpPr>
        <p:grpSpPr>
          <a:xfrm>
            <a:off x="158515" y="2307315"/>
            <a:ext cx="8833085" cy="2386652"/>
            <a:chOff x="-313256" y="1556697"/>
            <a:chExt cx="9770383" cy="2639905"/>
          </a:xfrm>
        </p:grpSpPr>
        <p:sp>
          <p:nvSpPr>
            <p:cNvPr id="4" name="모서리가 둥근 직사각형 36">
              <a:extLst>
                <a:ext uri="{FF2B5EF4-FFF2-40B4-BE49-F238E27FC236}">
                  <a16:creationId xmlns:a16="http://schemas.microsoft.com/office/drawing/2014/main" id="{6BF268EB-25FE-9398-7C8F-DD0CA806CD62}"/>
                </a:ext>
              </a:extLst>
            </p:cNvPr>
            <p:cNvSpPr/>
            <p:nvPr/>
          </p:nvSpPr>
          <p:spPr>
            <a:xfrm>
              <a:off x="1029789" y="1556697"/>
              <a:ext cx="2298723" cy="1224465"/>
            </a:xfrm>
            <a:prstGeom prst="roundRect">
              <a:avLst>
                <a:gd name="adj" fmla="val 9128"/>
              </a:avLst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" name="모서리가 둥근 직사각형 36">
              <a:extLst>
                <a:ext uri="{FF2B5EF4-FFF2-40B4-BE49-F238E27FC236}">
                  <a16:creationId xmlns:a16="http://schemas.microsoft.com/office/drawing/2014/main" id="{CFE35A1F-87E0-4A6D-14AD-A8D6EFA7ABE8}"/>
                </a:ext>
              </a:extLst>
            </p:cNvPr>
            <p:cNvSpPr/>
            <p:nvPr/>
          </p:nvSpPr>
          <p:spPr>
            <a:xfrm>
              <a:off x="-313256" y="2909417"/>
              <a:ext cx="2298723" cy="1224465"/>
            </a:xfrm>
            <a:prstGeom prst="roundRect">
              <a:avLst>
                <a:gd name="adj" fmla="val 9128"/>
              </a:avLst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" name="모서리가 둥근 직사각형 36">
              <a:extLst>
                <a:ext uri="{FF2B5EF4-FFF2-40B4-BE49-F238E27FC236}">
                  <a16:creationId xmlns:a16="http://schemas.microsoft.com/office/drawing/2014/main" id="{9C66CB38-7C5E-CBAD-98E6-0C6C7A84355E}"/>
                </a:ext>
              </a:extLst>
            </p:cNvPr>
            <p:cNvSpPr/>
            <p:nvPr/>
          </p:nvSpPr>
          <p:spPr>
            <a:xfrm>
              <a:off x="3476731" y="1556697"/>
              <a:ext cx="2298723" cy="1224465"/>
            </a:xfrm>
            <a:prstGeom prst="roundRect">
              <a:avLst>
                <a:gd name="adj" fmla="val 9128"/>
              </a:avLst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" name="모서리가 둥근 직사각형 36">
              <a:extLst>
                <a:ext uri="{FF2B5EF4-FFF2-40B4-BE49-F238E27FC236}">
                  <a16:creationId xmlns:a16="http://schemas.microsoft.com/office/drawing/2014/main" id="{9470392C-C065-E9C3-90FE-48662A641876}"/>
                </a:ext>
              </a:extLst>
            </p:cNvPr>
            <p:cNvSpPr/>
            <p:nvPr/>
          </p:nvSpPr>
          <p:spPr>
            <a:xfrm>
              <a:off x="2133686" y="2909417"/>
              <a:ext cx="2298723" cy="1224465"/>
            </a:xfrm>
            <a:prstGeom prst="roundRect">
              <a:avLst>
                <a:gd name="adj" fmla="val 9128"/>
              </a:avLst>
            </a:prstGeom>
            <a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8" name="모서리가 둥근 직사각형 36">
              <a:extLst>
                <a:ext uri="{FF2B5EF4-FFF2-40B4-BE49-F238E27FC236}">
                  <a16:creationId xmlns:a16="http://schemas.microsoft.com/office/drawing/2014/main" id="{A83D2C23-B713-1CA4-9F8A-9B656CD46283}"/>
                </a:ext>
              </a:extLst>
            </p:cNvPr>
            <p:cNvSpPr/>
            <p:nvPr/>
          </p:nvSpPr>
          <p:spPr>
            <a:xfrm>
              <a:off x="5995282" y="1556697"/>
              <a:ext cx="2298723" cy="1224465"/>
            </a:xfrm>
            <a:prstGeom prst="roundRect">
              <a:avLst>
                <a:gd name="adj" fmla="val 9128"/>
              </a:avLst>
            </a:prstGeom>
            <a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9" name="모서리가 둥근 직사각형 36">
              <a:extLst>
                <a:ext uri="{FF2B5EF4-FFF2-40B4-BE49-F238E27FC236}">
                  <a16:creationId xmlns:a16="http://schemas.microsoft.com/office/drawing/2014/main" id="{E8980C6D-B34A-052E-768B-BFFF604B4BF7}"/>
                </a:ext>
              </a:extLst>
            </p:cNvPr>
            <p:cNvSpPr/>
            <p:nvPr/>
          </p:nvSpPr>
          <p:spPr>
            <a:xfrm>
              <a:off x="4652237" y="2909417"/>
              <a:ext cx="2298723" cy="1224465"/>
            </a:xfrm>
            <a:prstGeom prst="roundRect">
              <a:avLst>
                <a:gd name="adj" fmla="val 9128"/>
              </a:avLst>
            </a:prstGeom>
            <a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0" name="모서리가 둥근 직사각형 36">
              <a:extLst>
                <a:ext uri="{FF2B5EF4-FFF2-40B4-BE49-F238E27FC236}">
                  <a16:creationId xmlns:a16="http://schemas.microsoft.com/office/drawing/2014/main" id="{42E189AA-7304-5CE8-EFC8-F06AA47CFC94}"/>
                </a:ext>
              </a:extLst>
            </p:cNvPr>
            <p:cNvSpPr/>
            <p:nvPr/>
          </p:nvSpPr>
          <p:spPr>
            <a:xfrm>
              <a:off x="7130882" y="2957477"/>
              <a:ext cx="2326245" cy="1239125"/>
            </a:xfrm>
            <a:prstGeom prst="roundRect">
              <a:avLst>
                <a:gd name="adj" fmla="val 9128"/>
              </a:avLst>
            </a:prstGeom>
            <a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22" name="Rectangle 304">
            <a:extLst>
              <a:ext uri="{FF2B5EF4-FFF2-40B4-BE49-F238E27FC236}">
                <a16:creationId xmlns:a16="http://schemas.microsoft.com/office/drawing/2014/main" id="{3244EAE8-AB86-2AA5-C247-E9CE9F340E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모둠 게임을 통해 독도의 생물을 좀 더 알아볼까요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404057-2EB6-A63B-BEA0-AF1ADDAFC3B8}"/>
              </a:ext>
            </a:extLst>
          </p:cNvPr>
          <p:cNvSpPr txBox="1"/>
          <p:nvPr/>
        </p:nvSpPr>
        <p:spPr>
          <a:xfrm>
            <a:off x="0" y="4928056"/>
            <a:ext cx="6596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[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출처</a:t>
            </a:r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] 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위키백과</a:t>
            </a:r>
            <a:endParaRPr lang="en-US" altLang="ko-KR" sz="800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KoPubWorld돋움체 Medium" panose="000006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83639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18EE443-4A98-4215-9AE3-F732D50DABC1}"/>
              </a:ext>
            </a:extLst>
          </p:cNvPr>
          <p:cNvSpPr/>
          <p:nvPr/>
        </p:nvSpPr>
        <p:spPr>
          <a:xfrm flipV="1">
            <a:off x="1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 Bold" panose="020D0804000000000000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활동 방법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sp>
        <p:nvSpPr>
          <p:cNvPr id="37" name="Rectangle 304">
            <a:extLst>
              <a:ext uri="{FF2B5EF4-FFF2-40B4-BE49-F238E27FC236}">
                <a16:creationId xmlns:a16="http://schemas.microsoft.com/office/drawing/2014/main" id="{EBFCD05A-DADD-BDDA-83B3-81DF18DFB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5" y="1504950"/>
            <a:ext cx="7917607" cy="3658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모둠에서 순서를 정하고 엎드립니다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1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번이 일어나 제시된 사진을 보고 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3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초 동안 특징을 살려 화이트보드에 </a:t>
            </a:r>
            <a:r>
              <a:rPr kumimoji="0" lang="ko-KR" alt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제시어를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그림으로 표현합니다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다음으로 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2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번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3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번이 이어 그림을 완성합니다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마지막으로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4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번이 일어나 그림을 보고 </a:t>
            </a:r>
            <a:r>
              <a:rPr kumimoji="0" lang="ko-KR" alt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제시어를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유추합니다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endParaRPr kumimoji="0"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endParaRPr kumimoji="0"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endParaRPr kumimoji="0"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endParaRPr kumimoji="0"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endParaRPr kumimoji="0"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6" name="모서리가 둥근 직사각형 43">
            <a:extLst>
              <a:ext uri="{FF2B5EF4-FFF2-40B4-BE49-F238E27FC236}">
                <a16:creationId xmlns:a16="http://schemas.microsoft.com/office/drawing/2014/main" id="{51262259-9A41-50C6-4609-9C45AFF32A6A}"/>
              </a:ext>
            </a:extLst>
          </p:cNvPr>
          <p:cNvSpPr/>
          <p:nvPr/>
        </p:nvSpPr>
        <p:spPr>
          <a:xfrm>
            <a:off x="1066800" y="3486150"/>
            <a:ext cx="6934200" cy="914400"/>
          </a:xfrm>
          <a:prstGeom prst="roundRect">
            <a:avLst>
              <a:gd name="adj" fmla="val 9128"/>
            </a:avLst>
          </a:prstGeom>
          <a:solidFill>
            <a:schemeClr val="bg1"/>
          </a:solidFill>
          <a:ln w="254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600" dirty="0" err="1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제시어를</a:t>
            </a:r>
            <a:r>
              <a:rPr lang="ko-KR" altLang="en-US" sz="16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 유추할 때 특징도 </a:t>
            </a:r>
            <a:r>
              <a:rPr lang="en-US" altLang="ko-KR" sz="16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1</a:t>
            </a:r>
            <a:r>
              <a:rPr lang="ko-KR" altLang="en-US" sz="16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가지 이상 적으면 점수가 </a:t>
            </a:r>
            <a:r>
              <a:rPr lang="en-US" altLang="ko-KR" sz="16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2</a:t>
            </a:r>
            <a:r>
              <a:rPr lang="ko-KR" altLang="en-US" sz="16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배</a:t>
            </a:r>
            <a:r>
              <a:rPr lang="en-US" altLang="ko-KR" sz="16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!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600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순서를 정했다면</a:t>
            </a:r>
            <a:r>
              <a:rPr lang="en-US" altLang="ko-KR" sz="1600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모두 엎드려주세요</a:t>
            </a:r>
            <a:r>
              <a:rPr lang="en-US" altLang="ko-KR" sz="1600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2247670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18EE443-4A98-4215-9AE3-F732D50DABC1}"/>
              </a:ext>
            </a:extLst>
          </p:cNvPr>
          <p:cNvSpPr/>
          <p:nvPr/>
        </p:nvSpPr>
        <p:spPr>
          <a:xfrm flipV="1">
            <a:off x="1219200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2" name="자유형: 도형 21">
            <a:extLst>
              <a:ext uri="{FF2B5EF4-FFF2-40B4-BE49-F238E27FC236}">
                <a16:creationId xmlns:a16="http://schemas.microsoft.com/office/drawing/2014/main" id="{79994C58-B66C-438D-ABBE-D8ACCA7C9C56}"/>
              </a:ext>
            </a:extLst>
          </p:cNvPr>
          <p:cNvSpPr/>
          <p:nvPr/>
        </p:nvSpPr>
        <p:spPr>
          <a:xfrm flipV="1">
            <a:off x="2077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연습 문제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.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강치</a:t>
            </a:r>
            <a:endParaRPr lang="ko-KR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sp>
        <p:nvSpPr>
          <p:cNvPr id="36" name="모서리가 둥근 직사각형 36">
            <a:extLst>
              <a:ext uri="{FF2B5EF4-FFF2-40B4-BE49-F238E27FC236}">
                <a16:creationId xmlns:a16="http://schemas.microsoft.com/office/drawing/2014/main" id="{19C278D1-3EF5-4596-9D5F-C716F58FDC85}"/>
              </a:ext>
            </a:extLst>
          </p:cNvPr>
          <p:cNvSpPr/>
          <p:nvPr/>
        </p:nvSpPr>
        <p:spPr>
          <a:xfrm>
            <a:off x="2084388" y="2419350"/>
            <a:ext cx="4975225" cy="2650161"/>
          </a:xfrm>
          <a:prstGeom prst="roundRect">
            <a:avLst>
              <a:gd name="adj" fmla="val 9128"/>
            </a:avLst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254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2" name="Rectangle 304">
            <a:extLst>
              <a:ext uri="{FF2B5EF4-FFF2-40B4-BE49-F238E27FC236}">
                <a16:creationId xmlns:a16="http://schemas.microsoft.com/office/drawing/2014/main" id="{3A8EDE6E-ADF9-AF2A-FB41-6B74F96CF3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지금은 멸종되어 볼 수 없는 </a:t>
            </a:r>
            <a:r>
              <a:rPr kumimoji="0"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강치는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독도 주변 바다에서 주로 서식하여 독도 강치라고 불리기도 했어요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433103-0747-0C14-7597-78E30DD38FC7}"/>
              </a:ext>
            </a:extLst>
          </p:cNvPr>
          <p:cNvSpPr txBox="1"/>
          <p:nvPr/>
        </p:nvSpPr>
        <p:spPr>
          <a:xfrm>
            <a:off x="0" y="4928056"/>
            <a:ext cx="6596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[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출처</a:t>
            </a:r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] 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위키백과</a:t>
            </a:r>
            <a:endParaRPr lang="en-US" altLang="ko-KR" sz="800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KoPubWorld돋움체 Medium" panose="000006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62004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자유형: 도형 21">
            <a:extLst>
              <a:ext uri="{FF2B5EF4-FFF2-40B4-BE49-F238E27FC236}">
                <a16:creationId xmlns:a16="http://schemas.microsoft.com/office/drawing/2014/main" id="{79994C58-B66C-438D-ABBE-D8ACCA7C9C56}"/>
              </a:ext>
            </a:extLst>
          </p:cNvPr>
          <p:cNvSpPr/>
          <p:nvPr/>
        </p:nvSpPr>
        <p:spPr>
          <a:xfrm flipV="1">
            <a:off x="2077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18EE443-4A98-4215-9AE3-F732D50DABC1}"/>
              </a:ext>
            </a:extLst>
          </p:cNvPr>
          <p:cNvSpPr/>
          <p:nvPr/>
        </p:nvSpPr>
        <p:spPr>
          <a:xfrm flipV="1">
            <a:off x="1860890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문제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노랑부리백로</a:t>
            </a:r>
            <a:endParaRPr lang="ko-KR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sp>
        <p:nvSpPr>
          <p:cNvPr id="36" name="모서리가 둥근 직사각형 36">
            <a:extLst>
              <a:ext uri="{FF2B5EF4-FFF2-40B4-BE49-F238E27FC236}">
                <a16:creationId xmlns:a16="http://schemas.microsoft.com/office/drawing/2014/main" id="{19C278D1-3EF5-4596-9D5F-C716F58FDC85}"/>
              </a:ext>
            </a:extLst>
          </p:cNvPr>
          <p:cNvSpPr/>
          <p:nvPr/>
        </p:nvSpPr>
        <p:spPr>
          <a:xfrm>
            <a:off x="2084388" y="2275019"/>
            <a:ext cx="4975225" cy="2650161"/>
          </a:xfrm>
          <a:prstGeom prst="roundRect">
            <a:avLst>
              <a:gd name="adj" fmla="val 9128"/>
            </a:avLst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254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2" name="Rectangle 304">
            <a:extLst>
              <a:ext uri="{FF2B5EF4-FFF2-40B4-BE49-F238E27FC236}">
                <a16:creationId xmlns:a16="http://schemas.microsoft.com/office/drawing/2014/main" id="{EE8229E5-89BB-C921-7FC2-FB3984C0B5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독도에 서식하는 노랑부리백로는 천연기념물 제 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361</a:t>
            </a:r>
            <a:r>
              <a:rPr kumimoji="0"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호이자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</a:t>
            </a:r>
            <a:b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전세계적으로 수천 마리밖에 없는 희귀보호종이에요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37CFFA-3931-D11F-A62D-A0971667804E}"/>
              </a:ext>
            </a:extLst>
          </p:cNvPr>
          <p:cNvSpPr txBox="1"/>
          <p:nvPr/>
        </p:nvSpPr>
        <p:spPr>
          <a:xfrm>
            <a:off x="0" y="4928056"/>
            <a:ext cx="6596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[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출처</a:t>
            </a:r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] 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위키백과</a:t>
            </a:r>
            <a:endParaRPr lang="en-US" altLang="ko-KR" sz="800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KoPubWorld돋움체 Medium" panose="000006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689481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자유형: 도형 21">
            <a:extLst>
              <a:ext uri="{FF2B5EF4-FFF2-40B4-BE49-F238E27FC236}">
                <a16:creationId xmlns:a16="http://schemas.microsoft.com/office/drawing/2014/main" id="{79994C58-B66C-438D-ABBE-D8ACCA7C9C56}"/>
              </a:ext>
            </a:extLst>
          </p:cNvPr>
          <p:cNvSpPr/>
          <p:nvPr/>
        </p:nvSpPr>
        <p:spPr>
          <a:xfrm flipV="1">
            <a:off x="2077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18EE443-4A98-4215-9AE3-F732D50DABC1}"/>
              </a:ext>
            </a:extLst>
          </p:cNvPr>
          <p:cNvSpPr/>
          <p:nvPr/>
        </p:nvSpPr>
        <p:spPr>
          <a:xfrm flipV="1">
            <a:off x="1066800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문제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도화새우</a:t>
            </a:r>
            <a:endParaRPr lang="ko-KR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sp>
        <p:nvSpPr>
          <p:cNvPr id="36" name="모서리가 둥근 직사각형 36">
            <a:extLst>
              <a:ext uri="{FF2B5EF4-FFF2-40B4-BE49-F238E27FC236}">
                <a16:creationId xmlns:a16="http://schemas.microsoft.com/office/drawing/2014/main" id="{19C278D1-3EF5-4596-9D5F-C716F58FDC85}"/>
              </a:ext>
            </a:extLst>
          </p:cNvPr>
          <p:cNvSpPr/>
          <p:nvPr/>
        </p:nvSpPr>
        <p:spPr>
          <a:xfrm>
            <a:off x="3733800" y="2419350"/>
            <a:ext cx="4975225" cy="2650161"/>
          </a:xfrm>
          <a:prstGeom prst="roundRect">
            <a:avLst>
              <a:gd name="adj" fmla="val 9128"/>
            </a:avLst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254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2" name="Rectangle 304">
            <a:extLst>
              <a:ext uri="{FF2B5EF4-FFF2-40B4-BE49-F238E27FC236}">
                <a16:creationId xmlns:a16="http://schemas.microsoft.com/office/drawing/2014/main" id="{CB273995-A406-F748-7E6D-4D7AEE208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8706195" cy="1254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울릉도와 독도 주변 바다에서 주로 서식하여 독도새우라고 불리는 도화새우는 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2017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년 도널드 트럼프 미국 전 대통령 국빈 방한 메뉴로 등장하여 유명해졌어요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BDE26D-6A6E-EE99-04E0-64B74FA7A86D}"/>
              </a:ext>
            </a:extLst>
          </p:cNvPr>
          <p:cNvSpPr txBox="1"/>
          <p:nvPr/>
        </p:nvSpPr>
        <p:spPr>
          <a:xfrm>
            <a:off x="0" y="4928056"/>
            <a:ext cx="6596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[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출처</a:t>
            </a:r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] 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위키백과</a:t>
            </a:r>
            <a:endParaRPr lang="en-US" altLang="ko-KR" sz="800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KoPubWorld돋움체 Medium" panose="000006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77519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자유형: 도형 21">
            <a:extLst>
              <a:ext uri="{FF2B5EF4-FFF2-40B4-BE49-F238E27FC236}">
                <a16:creationId xmlns:a16="http://schemas.microsoft.com/office/drawing/2014/main" id="{79994C58-B66C-438D-ABBE-D8ACCA7C9C56}"/>
              </a:ext>
            </a:extLst>
          </p:cNvPr>
          <p:cNvSpPr/>
          <p:nvPr/>
        </p:nvSpPr>
        <p:spPr>
          <a:xfrm flipV="1">
            <a:off x="2077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18EE443-4A98-4215-9AE3-F732D50DABC1}"/>
              </a:ext>
            </a:extLst>
          </p:cNvPr>
          <p:cNvSpPr/>
          <p:nvPr/>
        </p:nvSpPr>
        <p:spPr>
          <a:xfrm flipV="1">
            <a:off x="1066800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문제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뿔쇠오리</a:t>
            </a:r>
            <a:endParaRPr lang="ko-KR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sp>
        <p:nvSpPr>
          <p:cNvPr id="36" name="모서리가 둥근 직사각형 36">
            <a:extLst>
              <a:ext uri="{FF2B5EF4-FFF2-40B4-BE49-F238E27FC236}">
                <a16:creationId xmlns:a16="http://schemas.microsoft.com/office/drawing/2014/main" id="{19C278D1-3EF5-4596-9D5F-C716F58FDC85}"/>
              </a:ext>
            </a:extLst>
          </p:cNvPr>
          <p:cNvSpPr/>
          <p:nvPr/>
        </p:nvSpPr>
        <p:spPr>
          <a:xfrm>
            <a:off x="3733799" y="2419349"/>
            <a:ext cx="4975225" cy="2650161"/>
          </a:xfrm>
          <a:prstGeom prst="roundRect">
            <a:avLst>
              <a:gd name="adj" fmla="val 9128"/>
            </a:avLst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254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2" name="Rectangle 304">
            <a:extLst>
              <a:ext uri="{FF2B5EF4-FFF2-40B4-BE49-F238E27FC236}">
                <a16:creationId xmlns:a16="http://schemas.microsoft.com/office/drawing/2014/main" id="{95A496C1-4ACF-FBF7-C5B8-D2A97E856E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8423619" cy="1254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독도에 서식하는 뿔쇠오리는 전 세계적으로 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1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만 마리 이하로 조사되어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b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우리나라에서도 천연기념물 제 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450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호와 해양보호생물로 지정하여 보호하고 있어요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A2F64C-D0CA-FE54-6708-AB40BDD4B329}"/>
              </a:ext>
            </a:extLst>
          </p:cNvPr>
          <p:cNvSpPr txBox="1"/>
          <p:nvPr/>
        </p:nvSpPr>
        <p:spPr>
          <a:xfrm>
            <a:off x="0" y="4928056"/>
            <a:ext cx="6596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[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출처</a:t>
            </a:r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] 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위키백과</a:t>
            </a:r>
            <a:endParaRPr lang="en-US" altLang="ko-KR" sz="800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KoPubWorld돋움체 Medium" panose="000006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46620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자유형: 도형 21">
            <a:extLst>
              <a:ext uri="{FF2B5EF4-FFF2-40B4-BE49-F238E27FC236}">
                <a16:creationId xmlns:a16="http://schemas.microsoft.com/office/drawing/2014/main" id="{79994C58-B66C-438D-ABBE-D8ACCA7C9C56}"/>
              </a:ext>
            </a:extLst>
          </p:cNvPr>
          <p:cNvSpPr/>
          <p:nvPr/>
        </p:nvSpPr>
        <p:spPr>
          <a:xfrm flipV="1">
            <a:off x="2077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18EE443-4A98-4215-9AE3-F732D50DABC1}"/>
              </a:ext>
            </a:extLst>
          </p:cNvPr>
          <p:cNvSpPr/>
          <p:nvPr/>
        </p:nvSpPr>
        <p:spPr>
          <a:xfrm flipV="1">
            <a:off x="383077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문제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4. 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혹돔</a:t>
            </a:r>
            <a:endParaRPr lang="ko-KR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sp>
        <p:nvSpPr>
          <p:cNvPr id="36" name="모서리가 둥근 직사각형 36">
            <a:extLst>
              <a:ext uri="{FF2B5EF4-FFF2-40B4-BE49-F238E27FC236}">
                <a16:creationId xmlns:a16="http://schemas.microsoft.com/office/drawing/2014/main" id="{19C278D1-3EF5-4596-9D5F-C716F58FDC85}"/>
              </a:ext>
            </a:extLst>
          </p:cNvPr>
          <p:cNvSpPr/>
          <p:nvPr/>
        </p:nvSpPr>
        <p:spPr>
          <a:xfrm>
            <a:off x="3733798" y="2419349"/>
            <a:ext cx="4975225" cy="2650161"/>
          </a:xfrm>
          <a:prstGeom prst="roundRect">
            <a:avLst>
              <a:gd name="adj" fmla="val 9128"/>
            </a:avLst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254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2" name="Rectangle 304">
            <a:extLst>
              <a:ext uri="{FF2B5EF4-FFF2-40B4-BE49-F238E27FC236}">
                <a16:creationId xmlns:a16="http://schemas.microsoft.com/office/drawing/2014/main" id="{D63A66F3-BEA1-9737-B676-88E0FA804C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715595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독도에서 살고 있는 가장 크고 오래된 물고기 중 하나인 </a:t>
            </a:r>
            <a:r>
              <a:rPr kumimoji="0"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흑돔은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독도의 터줏대감으로도 불려요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FE9629-A416-7CB3-D8CF-9923FCA76E1D}"/>
              </a:ext>
            </a:extLst>
          </p:cNvPr>
          <p:cNvSpPr txBox="1"/>
          <p:nvPr/>
        </p:nvSpPr>
        <p:spPr>
          <a:xfrm>
            <a:off x="0" y="4928056"/>
            <a:ext cx="6596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[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출처</a:t>
            </a:r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] 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위키백과</a:t>
            </a:r>
            <a:endParaRPr lang="en-US" altLang="ko-KR" sz="800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KoPubWorld돋움체 Medium" panose="000006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16420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자유형: 도형 21">
            <a:extLst>
              <a:ext uri="{FF2B5EF4-FFF2-40B4-BE49-F238E27FC236}">
                <a16:creationId xmlns:a16="http://schemas.microsoft.com/office/drawing/2014/main" id="{79994C58-B66C-438D-ABBE-D8ACCA7C9C56}"/>
              </a:ext>
            </a:extLst>
          </p:cNvPr>
          <p:cNvSpPr/>
          <p:nvPr/>
        </p:nvSpPr>
        <p:spPr>
          <a:xfrm flipV="1">
            <a:off x="2077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18EE443-4A98-4215-9AE3-F732D50DABC1}"/>
              </a:ext>
            </a:extLst>
          </p:cNvPr>
          <p:cNvSpPr/>
          <p:nvPr/>
        </p:nvSpPr>
        <p:spPr>
          <a:xfrm flipV="1">
            <a:off x="1493428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문제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5. 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부채뿔산호</a:t>
            </a:r>
            <a:endParaRPr lang="ko-KR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sp>
        <p:nvSpPr>
          <p:cNvPr id="36" name="모서리가 둥근 직사각형 36">
            <a:extLst>
              <a:ext uri="{FF2B5EF4-FFF2-40B4-BE49-F238E27FC236}">
                <a16:creationId xmlns:a16="http://schemas.microsoft.com/office/drawing/2014/main" id="{19C278D1-3EF5-4596-9D5F-C716F58FDC85}"/>
              </a:ext>
            </a:extLst>
          </p:cNvPr>
          <p:cNvSpPr/>
          <p:nvPr/>
        </p:nvSpPr>
        <p:spPr>
          <a:xfrm>
            <a:off x="3753535" y="2419350"/>
            <a:ext cx="4975225" cy="2650161"/>
          </a:xfrm>
          <a:prstGeom prst="roundRect">
            <a:avLst>
              <a:gd name="adj" fmla="val 9128"/>
            </a:avLst>
          </a:prstGeom>
          <a:blipFill>
            <a:blip r:embed="rId2"/>
            <a:stretch>
              <a:fillRect/>
            </a:stretch>
          </a:blipFill>
          <a:ln w="254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" name="Rectangle 304">
            <a:extLst>
              <a:ext uri="{FF2B5EF4-FFF2-40B4-BE49-F238E27FC236}">
                <a16:creationId xmlns:a16="http://schemas.microsoft.com/office/drawing/2014/main" id="{8CCF2BA7-0D35-337C-4C5D-687EFFC334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8706195" cy="1254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수심 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5-30m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되는 곳에서 </a:t>
            </a:r>
            <a:r>
              <a:rPr kumimoji="0"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군체를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이루어 암반에 붙어서 살고 있어요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색은 전반적으로 붉은색이고 촉수는 노란색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마디는 적황색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마디 사이는 적색을 띄고 있어요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353356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18EE443-4A98-4215-9AE3-F732D50DABC1}"/>
              </a:ext>
            </a:extLst>
          </p:cNvPr>
          <p:cNvSpPr/>
          <p:nvPr/>
        </p:nvSpPr>
        <p:spPr>
          <a:xfrm flipV="1">
            <a:off x="2306388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2" name="자유형: 도형 21">
            <a:extLst>
              <a:ext uri="{FF2B5EF4-FFF2-40B4-BE49-F238E27FC236}">
                <a16:creationId xmlns:a16="http://schemas.microsoft.com/office/drawing/2014/main" id="{79994C58-B66C-438D-ABBE-D8ACCA7C9C56}"/>
              </a:ext>
            </a:extLst>
          </p:cNvPr>
          <p:cNvSpPr/>
          <p:nvPr/>
        </p:nvSpPr>
        <p:spPr>
          <a:xfrm flipV="1">
            <a:off x="2077" y="1142798"/>
            <a:ext cx="3188137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문제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6.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북방긴수염고래</a:t>
            </a:r>
            <a:endParaRPr lang="ko-KR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sp>
        <p:nvSpPr>
          <p:cNvPr id="36" name="모서리가 둥근 직사각형 36">
            <a:extLst>
              <a:ext uri="{FF2B5EF4-FFF2-40B4-BE49-F238E27FC236}">
                <a16:creationId xmlns:a16="http://schemas.microsoft.com/office/drawing/2014/main" id="{19C278D1-3EF5-4596-9D5F-C716F58FDC85}"/>
              </a:ext>
            </a:extLst>
          </p:cNvPr>
          <p:cNvSpPr/>
          <p:nvPr/>
        </p:nvSpPr>
        <p:spPr>
          <a:xfrm>
            <a:off x="3810000" y="2293004"/>
            <a:ext cx="4975225" cy="2650161"/>
          </a:xfrm>
          <a:prstGeom prst="roundRect">
            <a:avLst>
              <a:gd name="adj" fmla="val 9128"/>
            </a:avLst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254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2" name="Rectangle 304">
            <a:extLst>
              <a:ext uri="{FF2B5EF4-FFF2-40B4-BE49-F238E27FC236}">
                <a16:creationId xmlns:a16="http://schemas.microsoft.com/office/drawing/2014/main" id="{A7084FD7-D99D-0F0D-DA63-FB56397149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715595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길이가 최대 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17~18m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인 </a:t>
            </a:r>
            <a:r>
              <a:rPr kumimoji="0"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북방긴수염고래는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</a:t>
            </a:r>
            <a:b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멸종 위기인 </a:t>
            </a:r>
            <a:r>
              <a:rPr kumimoji="0"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해양보호생물이에요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D6ECB4-E879-E100-AE83-0B7E8A394C3F}"/>
              </a:ext>
            </a:extLst>
          </p:cNvPr>
          <p:cNvSpPr txBox="1"/>
          <p:nvPr/>
        </p:nvSpPr>
        <p:spPr>
          <a:xfrm>
            <a:off x="0" y="4928056"/>
            <a:ext cx="6596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[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출처</a:t>
            </a:r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] 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위키백과</a:t>
            </a:r>
            <a:endParaRPr lang="en-US" altLang="ko-KR" sz="800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KoPubWorld돋움체 Medium" panose="000006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313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10423E6F-5715-4723-9CEA-BCA345F51184}"/>
              </a:ext>
            </a:extLst>
          </p:cNvPr>
          <p:cNvSpPr/>
          <p:nvPr/>
        </p:nvSpPr>
        <p:spPr>
          <a:xfrm flipV="1">
            <a:off x="0" y="1142798"/>
            <a:ext cx="5611278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1180282" y="1142798"/>
            <a:ext cx="5611278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오늘의 학습 주제를 추리해봅시다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!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2F876B48-59C1-4AC5-9867-0AC5C2A40324}"/>
              </a:ext>
            </a:extLst>
          </p:cNvPr>
          <p:cNvGrpSpPr/>
          <p:nvPr/>
        </p:nvGrpSpPr>
        <p:grpSpPr>
          <a:xfrm>
            <a:off x="2894585" y="2046839"/>
            <a:ext cx="3354831" cy="2650161"/>
            <a:chOff x="836169" y="2214732"/>
            <a:chExt cx="3354831" cy="2650161"/>
          </a:xfrm>
        </p:grpSpPr>
        <p:sp>
          <p:nvSpPr>
            <p:cNvPr id="16" name="모서리가 둥근 직사각형 36">
              <a:extLst>
                <a:ext uri="{FF2B5EF4-FFF2-40B4-BE49-F238E27FC236}">
                  <a16:creationId xmlns:a16="http://schemas.microsoft.com/office/drawing/2014/main" id="{F0C48B54-9D3F-4D6E-9A7F-1040DC0E3243}"/>
                </a:ext>
              </a:extLst>
            </p:cNvPr>
            <p:cNvSpPr/>
            <p:nvPr/>
          </p:nvSpPr>
          <p:spPr>
            <a:xfrm>
              <a:off x="836169" y="2214732"/>
              <a:ext cx="3354831" cy="2650161"/>
            </a:xfrm>
            <a:prstGeom prst="roundRect">
              <a:avLst>
                <a:gd name="adj" fmla="val 9128"/>
              </a:avLst>
            </a:prstGeom>
            <a:solidFill>
              <a:schemeClr val="bg1"/>
            </a:solid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48EF92E9-3932-4BDA-8961-07A42C2224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6994" y="2298351"/>
              <a:ext cx="3029695" cy="2498692"/>
            </a:xfrm>
            <a:prstGeom prst="rect">
              <a:avLst/>
            </a:prstGeom>
          </p:spPr>
        </p:pic>
      </p:grpSp>
      <p:sp>
        <p:nvSpPr>
          <p:cNvPr id="11" name="Rectangle 304">
            <a:extLst>
              <a:ext uri="{FF2B5EF4-FFF2-40B4-BE49-F238E27FC236}">
                <a16:creationId xmlns:a16="http://schemas.microsoft.com/office/drawing/2014/main" id="{A88E9F07-34F4-6615-0CD6-12439B11D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힌트 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1.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내가 살고 있는 곳이에요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A2E0AC-759A-5857-28C7-62F3AEF80BFD}"/>
              </a:ext>
            </a:extLst>
          </p:cNvPr>
          <p:cNvSpPr txBox="1"/>
          <p:nvPr/>
        </p:nvSpPr>
        <p:spPr>
          <a:xfrm>
            <a:off x="0" y="4928056"/>
            <a:ext cx="6596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[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출처</a:t>
            </a:r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] 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독도수비대 강치 애니메이션</a:t>
            </a:r>
          </a:p>
        </p:txBody>
      </p:sp>
    </p:spTree>
    <p:extLst>
      <p:ext uri="{BB962C8B-B14F-4D97-AF65-F5344CB8AC3E}">
        <p14:creationId xmlns:p14="http://schemas.microsoft.com/office/powerpoint/2010/main" val="4277030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18EE443-4A98-4215-9AE3-F732D50DABC1}"/>
              </a:ext>
            </a:extLst>
          </p:cNvPr>
          <p:cNvSpPr/>
          <p:nvPr/>
        </p:nvSpPr>
        <p:spPr>
          <a:xfrm flipV="1">
            <a:off x="1" y="1142798"/>
            <a:ext cx="6781799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30" name="자유형: 도형 29">
            <a:extLst>
              <a:ext uri="{FF2B5EF4-FFF2-40B4-BE49-F238E27FC236}">
                <a16:creationId xmlns:a16="http://schemas.microsoft.com/office/drawing/2014/main" id="{F83CB69A-ADD9-4113-9E84-FB6D6EE0F730}"/>
              </a:ext>
            </a:extLst>
          </p:cNvPr>
          <p:cNvSpPr/>
          <p:nvPr/>
        </p:nvSpPr>
        <p:spPr>
          <a:xfrm flipV="1">
            <a:off x="5528655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독도 마스코트 포토 카드 제작하기</a:t>
            </a:r>
            <a:endParaRPr lang="en-US" altLang="ko-KR" sz="28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DFAB81F7-32A1-EFB9-75C9-CE7378626EFE}"/>
              </a:ext>
            </a:extLst>
          </p:cNvPr>
          <p:cNvGrpSpPr/>
          <p:nvPr/>
        </p:nvGrpSpPr>
        <p:grpSpPr>
          <a:xfrm>
            <a:off x="158515" y="1885950"/>
            <a:ext cx="8833085" cy="2386652"/>
            <a:chOff x="-313256" y="1556697"/>
            <a:chExt cx="9770383" cy="2639905"/>
          </a:xfrm>
        </p:grpSpPr>
        <p:sp>
          <p:nvSpPr>
            <p:cNvPr id="5" name="모서리가 둥근 직사각형 36">
              <a:extLst>
                <a:ext uri="{FF2B5EF4-FFF2-40B4-BE49-F238E27FC236}">
                  <a16:creationId xmlns:a16="http://schemas.microsoft.com/office/drawing/2014/main" id="{61A522C9-8B38-1E45-A929-4A12088BCAF2}"/>
                </a:ext>
              </a:extLst>
            </p:cNvPr>
            <p:cNvSpPr/>
            <p:nvPr/>
          </p:nvSpPr>
          <p:spPr>
            <a:xfrm>
              <a:off x="1029789" y="1556697"/>
              <a:ext cx="2298723" cy="1224465"/>
            </a:xfrm>
            <a:prstGeom prst="roundRect">
              <a:avLst>
                <a:gd name="adj" fmla="val 9128"/>
              </a:avLst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" name="모서리가 둥근 직사각형 36">
              <a:extLst>
                <a:ext uri="{FF2B5EF4-FFF2-40B4-BE49-F238E27FC236}">
                  <a16:creationId xmlns:a16="http://schemas.microsoft.com/office/drawing/2014/main" id="{8AC153E8-CF13-D9E4-AC35-3A2CE2D19C6B}"/>
                </a:ext>
              </a:extLst>
            </p:cNvPr>
            <p:cNvSpPr/>
            <p:nvPr/>
          </p:nvSpPr>
          <p:spPr>
            <a:xfrm>
              <a:off x="-313256" y="2909417"/>
              <a:ext cx="2298723" cy="1224465"/>
            </a:xfrm>
            <a:prstGeom prst="roundRect">
              <a:avLst>
                <a:gd name="adj" fmla="val 9128"/>
              </a:avLst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" name="모서리가 둥근 직사각형 36">
              <a:extLst>
                <a:ext uri="{FF2B5EF4-FFF2-40B4-BE49-F238E27FC236}">
                  <a16:creationId xmlns:a16="http://schemas.microsoft.com/office/drawing/2014/main" id="{9059AA0E-32CB-538F-8F94-BE365542B39B}"/>
                </a:ext>
              </a:extLst>
            </p:cNvPr>
            <p:cNvSpPr/>
            <p:nvPr/>
          </p:nvSpPr>
          <p:spPr>
            <a:xfrm>
              <a:off x="3476731" y="1556697"/>
              <a:ext cx="2298723" cy="1224465"/>
            </a:xfrm>
            <a:prstGeom prst="roundRect">
              <a:avLst>
                <a:gd name="adj" fmla="val 9128"/>
              </a:avLst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8" name="모서리가 둥근 직사각형 36">
              <a:extLst>
                <a:ext uri="{FF2B5EF4-FFF2-40B4-BE49-F238E27FC236}">
                  <a16:creationId xmlns:a16="http://schemas.microsoft.com/office/drawing/2014/main" id="{A204CDAA-CD58-CD28-8397-8C099FFBE468}"/>
                </a:ext>
              </a:extLst>
            </p:cNvPr>
            <p:cNvSpPr/>
            <p:nvPr/>
          </p:nvSpPr>
          <p:spPr>
            <a:xfrm>
              <a:off x="2133686" y="2909417"/>
              <a:ext cx="2298723" cy="1224465"/>
            </a:xfrm>
            <a:prstGeom prst="roundRect">
              <a:avLst>
                <a:gd name="adj" fmla="val 9128"/>
              </a:avLst>
            </a:prstGeom>
            <a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9" name="모서리가 둥근 직사각형 36">
              <a:extLst>
                <a:ext uri="{FF2B5EF4-FFF2-40B4-BE49-F238E27FC236}">
                  <a16:creationId xmlns:a16="http://schemas.microsoft.com/office/drawing/2014/main" id="{11ABB4C0-5431-013F-37F9-DEFBE65A3449}"/>
                </a:ext>
              </a:extLst>
            </p:cNvPr>
            <p:cNvSpPr/>
            <p:nvPr/>
          </p:nvSpPr>
          <p:spPr>
            <a:xfrm>
              <a:off x="5995282" y="1556697"/>
              <a:ext cx="2298723" cy="1224465"/>
            </a:xfrm>
            <a:prstGeom prst="roundRect">
              <a:avLst>
                <a:gd name="adj" fmla="val 9128"/>
              </a:avLst>
            </a:prstGeom>
            <a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0" name="모서리가 둥근 직사각형 36">
              <a:extLst>
                <a:ext uri="{FF2B5EF4-FFF2-40B4-BE49-F238E27FC236}">
                  <a16:creationId xmlns:a16="http://schemas.microsoft.com/office/drawing/2014/main" id="{4BEBE6D6-A2AC-8FC3-1A58-ED10E526A062}"/>
                </a:ext>
              </a:extLst>
            </p:cNvPr>
            <p:cNvSpPr/>
            <p:nvPr/>
          </p:nvSpPr>
          <p:spPr>
            <a:xfrm>
              <a:off x="4652237" y="2909417"/>
              <a:ext cx="2298723" cy="1224465"/>
            </a:xfrm>
            <a:prstGeom prst="roundRect">
              <a:avLst>
                <a:gd name="adj" fmla="val 9128"/>
              </a:avLst>
            </a:prstGeom>
            <a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1" name="모서리가 둥근 직사각형 36">
              <a:extLst>
                <a:ext uri="{FF2B5EF4-FFF2-40B4-BE49-F238E27FC236}">
                  <a16:creationId xmlns:a16="http://schemas.microsoft.com/office/drawing/2014/main" id="{859A4636-C37C-5AB4-B69E-71D237010B82}"/>
                </a:ext>
              </a:extLst>
            </p:cNvPr>
            <p:cNvSpPr/>
            <p:nvPr/>
          </p:nvSpPr>
          <p:spPr>
            <a:xfrm>
              <a:off x="7130882" y="2957477"/>
              <a:ext cx="2326245" cy="1239125"/>
            </a:xfrm>
            <a:prstGeom prst="roundRect">
              <a:avLst>
                <a:gd name="adj" fmla="val 9128"/>
              </a:avLst>
            </a:prstGeom>
            <a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CBEA7017-8545-FACF-8208-C3E02A8ABE9D}"/>
              </a:ext>
            </a:extLst>
          </p:cNvPr>
          <p:cNvSpPr txBox="1"/>
          <p:nvPr/>
        </p:nvSpPr>
        <p:spPr>
          <a:xfrm>
            <a:off x="0" y="4928056"/>
            <a:ext cx="6596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[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출처</a:t>
            </a:r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] 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위키백과</a:t>
            </a:r>
            <a:endParaRPr lang="en-US" altLang="ko-KR" sz="800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KoPubWorld돋움체 Medium" panose="000006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350587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18EE443-4A98-4215-9AE3-F732D50DABC1}"/>
              </a:ext>
            </a:extLst>
          </p:cNvPr>
          <p:cNvSpPr/>
          <p:nvPr/>
        </p:nvSpPr>
        <p:spPr>
          <a:xfrm flipV="1">
            <a:off x="1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 Bold" panose="020D0804000000000000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활동 방법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sp>
        <p:nvSpPr>
          <p:cNvPr id="37" name="Rectangle 304">
            <a:extLst>
              <a:ext uri="{FF2B5EF4-FFF2-40B4-BE49-F238E27FC236}">
                <a16:creationId xmlns:a16="http://schemas.microsoft.com/office/drawing/2014/main" id="{EBFCD05A-DADD-BDDA-83B3-81DF18DFB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5" y="1504950"/>
            <a:ext cx="7917607" cy="2578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내가 독도의 마스코트로 소개하고 싶은 독도의 생물을 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1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가지 선택합니다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앞면에는 해당 생물을 캐릭터 형태로 표현합니다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뒷면에는 생물의 생김새와 간단한 특징을 정리합니다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endParaRPr kumimoji="0"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endParaRPr kumimoji="0"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endParaRPr kumimoji="0"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endParaRPr kumimoji="0"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6" name="모서리가 둥근 직사각형 43">
            <a:extLst>
              <a:ext uri="{FF2B5EF4-FFF2-40B4-BE49-F238E27FC236}">
                <a16:creationId xmlns:a16="http://schemas.microsoft.com/office/drawing/2014/main" id="{51262259-9A41-50C6-4609-9C45AFF32A6A}"/>
              </a:ext>
            </a:extLst>
          </p:cNvPr>
          <p:cNvSpPr/>
          <p:nvPr/>
        </p:nvSpPr>
        <p:spPr>
          <a:xfrm>
            <a:off x="1066800" y="2800350"/>
            <a:ext cx="6934200" cy="1524000"/>
          </a:xfrm>
          <a:prstGeom prst="roundRect">
            <a:avLst>
              <a:gd name="adj" fmla="val 9128"/>
            </a:avLst>
          </a:prstGeom>
          <a:solidFill>
            <a:schemeClr val="bg1"/>
          </a:solidFill>
          <a:ln w="254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6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생물에 관한 특징을 추가로 조사하고 싶은 경우 태블릿을 활용해도 좋아요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600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교실을 돌아다니며 서로의 포토 카드를 소개해봅시다</a:t>
            </a:r>
            <a:r>
              <a:rPr lang="en-US" altLang="ko-KR" sz="1600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600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모둠별로 협의를 통해 우리반 독도 마스코트로 선정하고 싶은 포토 카드를 골라 보아요</a:t>
            </a:r>
            <a:endParaRPr lang="en-US" altLang="ko-KR" sz="1600" dirty="0">
              <a:solidFill>
                <a:schemeClr val="tx1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432676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18EE443-4A98-4215-9AE3-F732D50DABC1}"/>
              </a:ext>
            </a:extLst>
          </p:cNvPr>
          <p:cNvSpPr/>
          <p:nvPr/>
        </p:nvSpPr>
        <p:spPr>
          <a:xfrm flipV="1">
            <a:off x="1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활동 방법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34DE7D5A-A4F7-A3AC-94C1-84E8DE0748B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C6C4B6"/>
              </a:clrFrom>
              <a:clrTo>
                <a:srgbClr val="C6C4B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975866"/>
            <a:ext cx="3186684" cy="3186684"/>
          </a:xfrm>
          <a:prstGeom prst="rect">
            <a:avLst/>
          </a:prstGeom>
        </p:spPr>
      </p:pic>
      <p:sp>
        <p:nvSpPr>
          <p:cNvPr id="16" name="Rectangle 304">
            <a:extLst>
              <a:ext uri="{FF2B5EF4-FFF2-40B4-BE49-F238E27FC236}">
                <a16:creationId xmlns:a16="http://schemas.microsoft.com/office/drawing/2014/main" id="{397537B8-2D86-A516-CFD4-A4233D8AED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715595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모둠별로 협의를 통해 우리반 독도 마스코트로 선정하고 싶은 포토 카드를 골라 보아요</a:t>
            </a: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FA0A7A8D-672B-4D51-2311-730A16A397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6" y="2266950"/>
            <a:ext cx="7917607" cy="41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1800" dirty="0">
                <a:solidFill>
                  <a:srgbClr val="EC478B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우리 모둠의 카드는 제외하고 투표에 참여합니다</a:t>
            </a:r>
            <a:r>
              <a:rPr kumimoji="0" lang="en-US" altLang="ko-KR" sz="1800" dirty="0">
                <a:solidFill>
                  <a:srgbClr val="EC478B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sp>
        <p:nvSpPr>
          <p:cNvPr id="18" name="Rectangle 304">
            <a:extLst>
              <a:ext uri="{FF2B5EF4-FFF2-40B4-BE49-F238E27FC236}">
                <a16:creationId xmlns:a16="http://schemas.microsoft.com/office/drawing/2014/main" id="{8E033A1B-D500-3E4F-ED81-4EC2624BD3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73" y="2724150"/>
            <a:ext cx="7715595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우리반 독도 마스코트를 소개해봅시다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9988637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18EE443-4A98-4215-9AE3-F732D50DABC1}"/>
              </a:ext>
            </a:extLst>
          </p:cNvPr>
          <p:cNvSpPr/>
          <p:nvPr/>
        </p:nvSpPr>
        <p:spPr>
          <a:xfrm flipV="1">
            <a:off x="1" y="1142798"/>
            <a:ext cx="4800599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30" name="자유형: 도형 29">
            <a:extLst>
              <a:ext uri="{FF2B5EF4-FFF2-40B4-BE49-F238E27FC236}">
                <a16:creationId xmlns:a16="http://schemas.microsoft.com/office/drawing/2014/main" id="{F83CB69A-ADD9-4113-9E84-FB6D6EE0F730}"/>
              </a:ext>
            </a:extLst>
          </p:cNvPr>
          <p:cNvSpPr/>
          <p:nvPr/>
        </p:nvSpPr>
        <p:spPr>
          <a:xfrm flipV="1">
            <a:off x="3724277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4. </a:t>
            </a:r>
            <a:r>
              <a:rPr lang="ko-KR" altLang="en-US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강치와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바다를 탐험해요</a:t>
            </a:r>
            <a:endParaRPr lang="en-US" altLang="ko-KR" sz="28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2" name="Rectangle 304">
            <a:extLst>
              <a:ext uri="{FF2B5EF4-FFF2-40B4-BE49-F238E27FC236}">
                <a16:creationId xmlns:a16="http://schemas.microsoft.com/office/drawing/2014/main" id="{4F49B611-DCDD-C597-F3AA-5D903CA872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8401395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지금은 독도 근처에서 </a:t>
            </a:r>
            <a:r>
              <a:rPr kumimoji="0"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강치를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잘 볼 수 없다는데 그 이유가 무엇일까요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강치와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함께 독도 바다를 탐험하여 이유를 알아봐요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C853B812-16B2-C048-AA66-836093B2354B}"/>
              </a:ext>
            </a:extLst>
          </p:cNvPr>
          <p:cNvGrpSpPr/>
          <p:nvPr/>
        </p:nvGrpSpPr>
        <p:grpSpPr>
          <a:xfrm>
            <a:off x="1943588" y="2385768"/>
            <a:ext cx="4975225" cy="2650161"/>
            <a:chOff x="587375" y="1445314"/>
            <a:chExt cx="4975225" cy="2650161"/>
          </a:xfrm>
        </p:grpSpPr>
        <p:sp>
          <p:nvSpPr>
            <p:cNvPr id="25" name="모서리가 둥근 직사각형 36">
              <a:extLst>
                <a:ext uri="{FF2B5EF4-FFF2-40B4-BE49-F238E27FC236}">
                  <a16:creationId xmlns:a16="http://schemas.microsoft.com/office/drawing/2014/main" id="{64D7D5DB-F746-8582-4CE9-531148103204}"/>
                </a:ext>
              </a:extLst>
            </p:cNvPr>
            <p:cNvSpPr/>
            <p:nvPr/>
          </p:nvSpPr>
          <p:spPr>
            <a:xfrm>
              <a:off x="587375" y="1445314"/>
              <a:ext cx="4975225" cy="2650161"/>
            </a:xfrm>
            <a:prstGeom prst="roundRect">
              <a:avLst>
                <a:gd name="adj" fmla="val 9128"/>
              </a:avLst>
            </a:prstGeom>
            <a:blipFill>
              <a:blip r:embed="rId2"/>
              <a:stretch>
                <a:fillRect/>
              </a:stretch>
            </a:blip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27" name="사각형: 둥근 모서리 26">
              <a:extLst>
                <a:ext uri="{FF2B5EF4-FFF2-40B4-BE49-F238E27FC236}">
                  <a16:creationId xmlns:a16="http://schemas.microsoft.com/office/drawing/2014/main" id="{AD48C9DE-98E3-B4B7-2260-90E853A08A93}"/>
                </a:ext>
              </a:extLst>
            </p:cNvPr>
            <p:cNvSpPr/>
            <p:nvPr/>
          </p:nvSpPr>
          <p:spPr>
            <a:xfrm>
              <a:off x="2082184" y="2876550"/>
              <a:ext cx="666712" cy="838200"/>
            </a:xfrm>
            <a:prstGeom prst="roundRect">
              <a:avLst>
                <a:gd name="adj" fmla="val 7524"/>
              </a:avLst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076611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18EE443-4A98-4215-9AE3-F732D50DABC1}"/>
              </a:ext>
            </a:extLst>
          </p:cNvPr>
          <p:cNvSpPr/>
          <p:nvPr/>
        </p:nvSpPr>
        <p:spPr>
          <a:xfrm flipV="1">
            <a:off x="1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문답 내용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3F293FDD-B796-44AB-B7A3-2AB9E2CA5714}"/>
              </a:ext>
            </a:extLst>
          </p:cNvPr>
          <p:cNvGrpSpPr/>
          <p:nvPr/>
        </p:nvGrpSpPr>
        <p:grpSpPr>
          <a:xfrm>
            <a:off x="513071" y="1505578"/>
            <a:ext cx="7106929" cy="1092443"/>
            <a:chOff x="513071" y="1505578"/>
            <a:chExt cx="7106929" cy="1092443"/>
          </a:xfrm>
        </p:grpSpPr>
        <p:sp>
          <p:nvSpPr>
            <p:cNvPr id="37" name="Rectangle 304">
              <a:extLst>
                <a:ext uri="{FF2B5EF4-FFF2-40B4-BE49-F238E27FC236}">
                  <a16:creationId xmlns:a16="http://schemas.microsoft.com/office/drawing/2014/main" id="{6DD1BB94-4F47-4A84-A936-F7A15A41CA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71" y="1505578"/>
              <a:ext cx="710692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t">
              <a:spAutoFit/>
            </a:bodyPr>
            <a:lstStyle>
              <a:defPPr>
                <a:defRPr lang="ko-K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r>
                <a:rPr lang="en-US" altLang="ko-KR" sz="2800" b="1" dirty="0">
                  <a:solidFill>
                    <a:srgbClr val="9774A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나눔고딕 ExtraBold" pitchFamily="50" charset="-127"/>
                  <a:ea typeface="나눔고딕 ExtraBold" pitchFamily="50" charset="-127"/>
                </a:rPr>
                <a:t>Q.</a:t>
              </a:r>
              <a:r>
                <a:rPr lang="ko-KR" altLang="en-US" sz="2800" b="1" dirty="0">
                  <a:solidFill>
                    <a:srgbClr val="9774A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나눔고딕 ExtraBold" pitchFamily="50" charset="-127"/>
                  <a:ea typeface="나눔고딕 ExtraBold" pitchFamily="50" charset="-127"/>
                </a:rPr>
                <a:t> </a:t>
              </a:r>
              <a:r>
                <a:rPr kumimoji="0" lang="ko-KR" altLang="en-US" sz="2200" dirty="0" err="1">
                  <a:solidFill>
                    <a:srgbClr val="EC478B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강치를</a:t>
              </a:r>
              <a:r>
                <a:rPr kumimoji="0" lang="ko-KR" altLang="en-US" sz="2200" dirty="0">
                  <a:solidFill>
                    <a:srgbClr val="EC478B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 위협하는 요소에는 무엇이 있었나요</a:t>
              </a:r>
              <a:r>
                <a:rPr kumimoji="0" lang="en-US" altLang="ko-KR" sz="2200" dirty="0">
                  <a:solidFill>
                    <a:srgbClr val="EC478B"/>
                  </a:solidFill>
                  <a:latin typeface="나눔고딕 Bold" panose="020D0804000000000000" pitchFamily="50" charset="-127"/>
                  <a:ea typeface="나눔고딕 Bold" panose="020D0804000000000000" pitchFamily="50" charset="-127"/>
                  <a:cs typeface="KoPubWorld돋움체 Bold" panose="00000800000000000000" pitchFamily="2" charset="-127"/>
                </a:rPr>
                <a:t>?</a:t>
              </a:r>
              <a:endParaRPr kumimoji="0" lang="ko-KR" altLang="en-US" sz="2200" dirty="0">
                <a:solidFill>
                  <a:srgbClr val="EC478B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2D0B29F-416F-4DBA-AD80-5E4B8C75B726}"/>
                </a:ext>
              </a:extLst>
            </p:cNvPr>
            <p:cNvSpPr txBox="1"/>
            <p:nvPr/>
          </p:nvSpPr>
          <p:spPr>
            <a:xfrm>
              <a:off x="1023308" y="2074801"/>
              <a:ext cx="65966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>
                <a:defRPr sz="1600">
                  <a:latin typeface="나눔고딕 ExtraBold" panose="020D0904000000000000" pitchFamily="50" charset="-127"/>
                  <a:ea typeface="나눔고딕 ExtraBold" panose="020D0904000000000000" pitchFamily="50" charset="-127"/>
                </a:defRPr>
              </a:lvl1pPr>
            </a:lstStyle>
            <a:p>
              <a:r>
                <a:rPr lang="en-US" altLang="ko-KR" sz="2800" b="1" dirty="0">
                  <a:solidFill>
                    <a:srgbClr val="9774A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A. </a:t>
              </a:r>
              <a:r>
                <a:rPr lang="ko-KR" altLang="en-US" sz="1800" dirty="0">
                  <a:latin typeface="나눔고딕 Bold" panose="020D0804000000000000" pitchFamily="50" charset="-127"/>
                </a:rPr>
                <a:t>그물</a:t>
              </a:r>
              <a:r>
                <a:rPr lang="en-US" altLang="ko-KR" sz="1800" dirty="0">
                  <a:latin typeface="나눔고딕 Bold" panose="020D0804000000000000" pitchFamily="50" charset="-127"/>
                </a:rPr>
                <a:t>,</a:t>
              </a:r>
              <a:r>
                <a:rPr lang="ko-KR" altLang="en-US" sz="1800" dirty="0">
                  <a:latin typeface="나눔고딕 Bold" panose="020D0804000000000000" pitchFamily="50" charset="-127"/>
                </a:rPr>
                <a:t> 플라스틱 병</a:t>
              </a:r>
              <a:r>
                <a:rPr lang="en-US" altLang="ko-KR" sz="1800" dirty="0">
                  <a:latin typeface="나눔고딕 Bold" panose="020D0804000000000000" pitchFamily="50" charset="-127"/>
                </a:rPr>
                <a:t>,</a:t>
              </a:r>
              <a:r>
                <a:rPr lang="ko-KR" altLang="en-US" sz="1800" dirty="0">
                  <a:latin typeface="나눔고딕 Bold" panose="020D0804000000000000" pitchFamily="50" charset="-127"/>
                </a:rPr>
                <a:t> 바위 등</a:t>
              </a:r>
              <a:endParaRPr lang="en-US" altLang="ko-KR" sz="18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endParaRPr>
            </a:p>
          </p:txBody>
        </p:sp>
      </p:grpSp>
      <p:sp>
        <p:nvSpPr>
          <p:cNvPr id="16" name="Rectangle 304">
            <a:extLst>
              <a:ext uri="{FF2B5EF4-FFF2-40B4-BE49-F238E27FC236}">
                <a16:creationId xmlns:a16="http://schemas.microsoft.com/office/drawing/2014/main" id="{EFFDE710-EFE7-4768-BDFA-5D0CF1E41D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071" y="2767293"/>
            <a:ext cx="71069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Q. </a:t>
            </a:r>
            <a:r>
              <a:rPr kumimoji="0" lang="ko-KR" altLang="en-US" sz="2200" dirty="0">
                <a:solidFill>
                  <a:srgbClr val="EC478B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독도 생태계가 위협받는 이유는 무엇일까요</a:t>
            </a:r>
            <a:r>
              <a:rPr kumimoji="0" lang="en-US" altLang="ko-KR" sz="2200" dirty="0">
                <a:solidFill>
                  <a:srgbClr val="EC478B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</a:t>
            </a:r>
            <a:endParaRPr kumimoji="0" lang="ko-KR" altLang="en-US" sz="2200" dirty="0">
              <a:solidFill>
                <a:srgbClr val="EC478B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F0D232C-78D2-4E99-9E12-4ED34545F18B}"/>
              </a:ext>
            </a:extLst>
          </p:cNvPr>
          <p:cNvSpPr txBox="1"/>
          <p:nvPr/>
        </p:nvSpPr>
        <p:spPr>
          <a:xfrm>
            <a:off x="1023308" y="3340289"/>
            <a:ext cx="8009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</a:t>
            </a:r>
            <a:r>
              <a:rPr lang="ko-KR" altLang="en-US" sz="1800" dirty="0">
                <a:latin typeface="나눔고딕 Bold" panose="020D0804000000000000" pitchFamily="50" charset="-127"/>
              </a:rPr>
              <a:t>최근 독도 주변 바다에 해양 쓰레기가 늘어 생태계에 위협이 되고 있습니다</a:t>
            </a:r>
            <a:r>
              <a:rPr lang="en-US" altLang="ko-KR" sz="1800" dirty="0">
                <a:latin typeface="나눔고딕 Bold" panose="020D0804000000000000" pitchFamily="50" charset="-127"/>
              </a:rPr>
              <a:t>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751761-292A-4414-9C07-9C424D3B9425}"/>
              </a:ext>
            </a:extLst>
          </p:cNvPr>
          <p:cNvSpPr txBox="1"/>
          <p:nvPr/>
        </p:nvSpPr>
        <p:spPr>
          <a:xfrm>
            <a:off x="1023308" y="3867150"/>
            <a:ext cx="8009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</a:t>
            </a:r>
            <a:r>
              <a:rPr lang="ko-KR" altLang="en-US" sz="1800" dirty="0">
                <a:latin typeface="나눔고딕 Bold" panose="020D0804000000000000" pitchFamily="50" charset="-127"/>
              </a:rPr>
              <a:t>기후 변화</a:t>
            </a:r>
            <a:r>
              <a:rPr lang="en-US" altLang="ko-KR" sz="1800" dirty="0">
                <a:latin typeface="나눔고딕 Bold" panose="020D0804000000000000" pitchFamily="50" charset="-127"/>
              </a:rPr>
              <a:t>, </a:t>
            </a:r>
            <a:r>
              <a:rPr lang="ko-KR" altLang="en-US" sz="1800" dirty="0">
                <a:latin typeface="나눔고딕 Bold" panose="020D0804000000000000" pitchFamily="50" charset="-127"/>
              </a:rPr>
              <a:t>환경 오염 등으로 독도의 해양 사막화가 가속화되고 있습니다</a:t>
            </a:r>
            <a:r>
              <a:rPr lang="en-US" altLang="ko-KR" sz="1800" dirty="0">
                <a:latin typeface="나눔고딕 Bold" panose="020D0804000000000000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659959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18EE443-4A98-4215-9AE3-F732D50DABC1}"/>
              </a:ext>
            </a:extLst>
          </p:cNvPr>
          <p:cNvSpPr/>
          <p:nvPr/>
        </p:nvSpPr>
        <p:spPr>
          <a:xfrm flipV="1">
            <a:off x="1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문답 내용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sp>
        <p:nvSpPr>
          <p:cNvPr id="37" name="Rectangle 304">
            <a:extLst>
              <a:ext uri="{FF2B5EF4-FFF2-40B4-BE49-F238E27FC236}">
                <a16:creationId xmlns:a16="http://schemas.microsoft.com/office/drawing/2014/main" id="{6DD1BB94-4F47-4A84-A936-F7A15A41CA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071" y="1505578"/>
            <a:ext cx="7564129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450850" indent="-450850" latinLnBrk="0"/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Q.</a:t>
            </a:r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kumimoji="0" lang="ko-KR" altLang="en-US" sz="2200" dirty="0">
                <a:solidFill>
                  <a:srgbClr val="EC478B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독도 생태계를 지키기 위하여 사람들이 실천해야 할 일은 무엇일까요</a:t>
            </a:r>
            <a:r>
              <a:rPr kumimoji="0" lang="en-US" altLang="ko-KR" sz="2200" dirty="0">
                <a:solidFill>
                  <a:srgbClr val="EC478B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D0B29F-416F-4DBA-AD80-5E4B8C75B726}"/>
              </a:ext>
            </a:extLst>
          </p:cNvPr>
          <p:cNvSpPr txBox="1"/>
          <p:nvPr/>
        </p:nvSpPr>
        <p:spPr>
          <a:xfrm>
            <a:off x="990600" y="2431426"/>
            <a:ext cx="65966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</a:t>
            </a:r>
            <a:r>
              <a:rPr lang="ko-KR" altLang="en-US" sz="1800" dirty="0">
                <a:latin typeface="나눔고딕 Bold" panose="020D0804000000000000" pitchFamily="50" charset="-127"/>
              </a:rPr>
              <a:t>일회용품 사용을 최소화하고</a:t>
            </a:r>
            <a:r>
              <a:rPr lang="en-US" altLang="ko-KR" sz="1800" dirty="0">
                <a:latin typeface="나눔고딕 Bold" panose="020D0804000000000000" pitchFamily="50" charset="-127"/>
              </a:rPr>
              <a:t>, </a:t>
            </a:r>
            <a:r>
              <a:rPr lang="ko-KR" altLang="en-US" sz="1800" dirty="0">
                <a:latin typeface="나눔고딕 Bold" panose="020D0804000000000000" pitchFamily="50" charset="-127"/>
              </a:rPr>
              <a:t>반드시 분리수거해요</a:t>
            </a:r>
            <a:r>
              <a:rPr lang="en-US" altLang="ko-KR" sz="1800" dirty="0">
                <a:latin typeface="나눔고딕 Bold" panose="020D0804000000000000" pitchFamily="50" charset="-127"/>
              </a:rPr>
              <a:t>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B99140-616E-421F-888F-7E7445F8DEAC}"/>
              </a:ext>
            </a:extLst>
          </p:cNvPr>
          <p:cNvSpPr txBox="1"/>
          <p:nvPr/>
        </p:nvSpPr>
        <p:spPr>
          <a:xfrm>
            <a:off x="990600" y="2992369"/>
            <a:ext cx="65966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</a:t>
            </a:r>
            <a:r>
              <a:rPr lang="ko-KR" altLang="en-US" sz="1800" dirty="0">
                <a:latin typeface="나눔고딕 Bold" panose="020D0804000000000000" pitchFamily="50" charset="-127"/>
              </a:rPr>
              <a:t>어업에서 그물 등을 사용하고 난 뒤에는 반드시 다시 가져가요</a:t>
            </a:r>
            <a:r>
              <a:rPr lang="en-US" altLang="ko-KR" sz="1800" dirty="0">
                <a:latin typeface="나눔고딕 Bold" panose="020D0804000000000000" pitchFamily="50" charset="-127"/>
              </a:rPr>
              <a:t>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60AB2AC-FED1-4BC5-9773-9C8D2CF0468A}"/>
              </a:ext>
            </a:extLst>
          </p:cNvPr>
          <p:cNvSpPr txBox="1"/>
          <p:nvPr/>
        </p:nvSpPr>
        <p:spPr>
          <a:xfrm>
            <a:off x="990600" y="3553312"/>
            <a:ext cx="65966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</a:t>
            </a:r>
            <a:r>
              <a:rPr lang="ko-KR" altLang="en-US" sz="1800" dirty="0">
                <a:latin typeface="나눔고딕 Bold" panose="020D0804000000000000" pitchFamily="50" charset="-127"/>
              </a:rPr>
              <a:t>자원을 절약하는 습관을 가지고</a:t>
            </a:r>
            <a:r>
              <a:rPr lang="en-US" altLang="ko-KR" sz="1800" dirty="0">
                <a:latin typeface="나눔고딕 Bold" panose="020D0804000000000000" pitchFamily="50" charset="-127"/>
              </a:rPr>
              <a:t>, </a:t>
            </a:r>
            <a:r>
              <a:rPr lang="ko-KR" altLang="en-US" sz="1800" dirty="0">
                <a:latin typeface="나눔고딕 Bold" panose="020D0804000000000000" pitchFamily="50" charset="-127"/>
              </a:rPr>
              <a:t>물과 전기 등을 아껴 써요</a:t>
            </a:r>
            <a:r>
              <a:rPr lang="en-US" altLang="ko-KR" sz="1800" dirty="0">
                <a:latin typeface="나눔고딕 Bold" panose="020D0804000000000000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861220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18EE443-4A98-4215-9AE3-F732D50DABC1}"/>
              </a:ext>
            </a:extLst>
          </p:cNvPr>
          <p:cNvSpPr/>
          <p:nvPr/>
        </p:nvSpPr>
        <p:spPr>
          <a:xfrm flipV="1">
            <a:off x="3975579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7" name="자유형: 도형 16">
            <a:extLst>
              <a:ext uri="{FF2B5EF4-FFF2-40B4-BE49-F238E27FC236}">
                <a16:creationId xmlns:a16="http://schemas.microsoft.com/office/drawing/2014/main" id="{70357C71-0D0D-4BBE-8B60-7D78B2ED3A76}"/>
              </a:ext>
            </a:extLst>
          </p:cNvPr>
          <p:cNvSpPr/>
          <p:nvPr/>
        </p:nvSpPr>
        <p:spPr>
          <a:xfrm flipV="1">
            <a:off x="0" y="1142798"/>
            <a:ext cx="50250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오늘의 학습 내용을 되돌아봅시다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EE0ABC1D-1B9D-A861-E24F-FF6C598B59EE}"/>
              </a:ext>
            </a:extLst>
          </p:cNvPr>
          <p:cNvGrpSpPr/>
          <p:nvPr/>
        </p:nvGrpSpPr>
        <p:grpSpPr>
          <a:xfrm>
            <a:off x="158515" y="2190750"/>
            <a:ext cx="8833085" cy="2386652"/>
            <a:chOff x="-313256" y="1556697"/>
            <a:chExt cx="9770383" cy="2639905"/>
          </a:xfrm>
        </p:grpSpPr>
        <p:sp>
          <p:nvSpPr>
            <p:cNvPr id="4" name="모서리가 둥근 직사각형 36">
              <a:extLst>
                <a:ext uri="{FF2B5EF4-FFF2-40B4-BE49-F238E27FC236}">
                  <a16:creationId xmlns:a16="http://schemas.microsoft.com/office/drawing/2014/main" id="{E4B337F9-1D92-B529-68B3-AAA100C90515}"/>
                </a:ext>
              </a:extLst>
            </p:cNvPr>
            <p:cNvSpPr/>
            <p:nvPr/>
          </p:nvSpPr>
          <p:spPr>
            <a:xfrm>
              <a:off x="1029789" y="1556697"/>
              <a:ext cx="2298723" cy="1224465"/>
            </a:xfrm>
            <a:prstGeom prst="roundRect">
              <a:avLst>
                <a:gd name="adj" fmla="val 9128"/>
              </a:avLst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" name="모서리가 둥근 직사각형 36">
              <a:extLst>
                <a:ext uri="{FF2B5EF4-FFF2-40B4-BE49-F238E27FC236}">
                  <a16:creationId xmlns:a16="http://schemas.microsoft.com/office/drawing/2014/main" id="{492A1D8B-E8D4-EFF8-FF7C-D365F3E7B02F}"/>
                </a:ext>
              </a:extLst>
            </p:cNvPr>
            <p:cNvSpPr/>
            <p:nvPr/>
          </p:nvSpPr>
          <p:spPr>
            <a:xfrm>
              <a:off x="-313256" y="2909417"/>
              <a:ext cx="2298723" cy="1224465"/>
            </a:xfrm>
            <a:prstGeom prst="roundRect">
              <a:avLst>
                <a:gd name="adj" fmla="val 9128"/>
              </a:avLst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" name="모서리가 둥근 직사각형 36">
              <a:extLst>
                <a:ext uri="{FF2B5EF4-FFF2-40B4-BE49-F238E27FC236}">
                  <a16:creationId xmlns:a16="http://schemas.microsoft.com/office/drawing/2014/main" id="{381B337A-C818-9928-AFA6-4EA1A995AC62}"/>
                </a:ext>
              </a:extLst>
            </p:cNvPr>
            <p:cNvSpPr/>
            <p:nvPr/>
          </p:nvSpPr>
          <p:spPr>
            <a:xfrm>
              <a:off x="3476731" y="1556697"/>
              <a:ext cx="2298723" cy="1224465"/>
            </a:xfrm>
            <a:prstGeom prst="roundRect">
              <a:avLst>
                <a:gd name="adj" fmla="val 9128"/>
              </a:avLst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" name="모서리가 둥근 직사각형 36">
              <a:extLst>
                <a:ext uri="{FF2B5EF4-FFF2-40B4-BE49-F238E27FC236}">
                  <a16:creationId xmlns:a16="http://schemas.microsoft.com/office/drawing/2014/main" id="{0DF72960-A874-43A6-FC29-27430AEF2B46}"/>
                </a:ext>
              </a:extLst>
            </p:cNvPr>
            <p:cNvSpPr/>
            <p:nvPr/>
          </p:nvSpPr>
          <p:spPr>
            <a:xfrm>
              <a:off x="2133686" y="2909417"/>
              <a:ext cx="2298723" cy="1224465"/>
            </a:xfrm>
            <a:prstGeom prst="roundRect">
              <a:avLst>
                <a:gd name="adj" fmla="val 9128"/>
              </a:avLst>
            </a:prstGeom>
            <a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8" name="모서리가 둥근 직사각형 36">
              <a:extLst>
                <a:ext uri="{FF2B5EF4-FFF2-40B4-BE49-F238E27FC236}">
                  <a16:creationId xmlns:a16="http://schemas.microsoft.com/office/drawing/2014/main" id="{4D5C7D56-7D98-065D-0EC5-72AD060BF3D9}"/>
                </a:ext>
              </a:extLst>
            </p:cNvPr>
            <p:cNvSpPr/>
            <p:nvPr/>
          </p:nvSpPr>
          <p:spPr>
            <a:xfrm>
              <a:off x="5995282" y="1556697"/>
              <a:ext cx="2298723" cy="1224465"/>
            </a:xfrm>
            <a:prstGeom prst="roundRect">
              <a:avLst>
                <a:gd name="adj" fmla="val 9128"/>
              </a:avLst>
            </a:prstGeom>
            <a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9" name="모서리가 둥근 직사각형 36">
              <a:extLst>
                <a:ext uri="{FF2B5EF4-FFF2-40B4-BE49-F238E27FC236}">
                  <a16:creationId xmlns:a16="http://schemas.microsoft.com/office/drawing/2014/main" id="{8AE9622C-5ECA-AD6C-8435-E00AC44361ED}"/>
                </a:ext>
              </a:extLst>
            </p:cNvPr>
            <p:cNvSpPr/>
            <p:nvPr/>
          </p:nvSpPr>
          <p:spPr>
            <a:xfrm>
              <a:off x="4652237" y="2909417"/>
              <a:ext cx="2298723" cy="1224465"/>
            </a:xfrm>
            <a:prstGeom prst="roundRect">
              <a:avLst>
                <a:gd name="adj" fmla="val 9128"/>
              </a:avLst>
            </a:prstGeom>
            <a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0" name="모서리가 둥근 직사각형 36">
              <a:extLst>
                <a:ext uri="{FF2B5EF4-FFF2-40B4-BE49-F238E27FC236}">
                  <a16:creationId xmlns:a16="http://schemas.microsoft.com/office/drawing/2014/main" id="{3DF1FBBB-DB70-11D8-2651-A2B560A1D025}"/>
                </a:ext>
              </a:extLst>
            </p:cNvPr>
            <p:cNvSpPr/>
            <p:nvPr/>
          </p:nvSpPr>
          <p:spPr>
            <a:xfrm>
              <a:off x="7130882" y="2957477"/>
              <a:ext cx="2326245" cy="1239125"/>
            </a:xfrm>
            <a:prstGeom prst="roundRect">
              <a:avLst>
                <a:gd name="adj" fmla="val 9128"/>
              </a:avLst>
            </a:prstGeom>
            <a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22" name="Rectangle 304">
            <a:extLst>
              <a:ext uri="{FF2B5EF4-FFF2-40B4-BE49-F238E27FC236}">
                <a16:creationId xmlns:a16="http://schemas.microsoft.com/office/drawing/2014/main" id="{B7C267AC-8C7D-B1E4-D073-D098A36B17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8401395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독도에 살고 있는 생물에는 무엇이 있었나요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C5D3F0-278F-03DF-FA1B-5ACA708D9102}"/>
              </a:ext>
            </a:extLst>
          </p:cNvPr>
          <p:cNvSpPr txBox="1"/>
          <p:nvPr/>
        </p:nvSpPr>
        <p:spPr>
          <a:xfrm>
            <a:off x="0" y="4928056"/>
            <a:ext cx="6596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[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출처</a:t>
            </a:r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] 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위키백과</a:t>
            </a:r>
            <a:endParaRPr lang="en-US" altLang="ko-KR" sz="800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KoPubWorld돋움체 Medium" panose="000006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651059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모서리가 둥근 직사각형 43">
            <a:extLst>
              <a:ext uri="{FF2B5EF4-FFF2-40B4-BE49-F238E27FC236}">
                <a16:creationId xmlns:a16="http://schemas.microsoft.com/office/drawing/2014/main" id="{61356044-3193-317D-8826-5FFD66E972D8}"/>
              </a:ext>
            </a:extLst>
          </p:cNvPr>
          <p:cNvSpPr/>
          <p:nvPr/>
        </p:nvSpPr>
        <p:spPr>
          <a:xfrm>
            <a:off x="609600" y="2190750"/>
            <a:ext cx="8233012" cy="1886152"/>
          </a:xfrm>
          <a:prstGeom prst="roundRect">
            <a:avLst>
              <a:gd name="adj" fmla="val 9128"/>
            </a:avLst>
          </a:prstGeom>
          <a:solidFill>
            <a:schemeClr val="bg1"/>
          </a:solidFill>
          <a:ln w="254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7800" indent="-177800" latinLnBrk="0">
              <a:lnSpc>
                <a:spcPct val="20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독도의 생태계에 어떤 변화가 나타나고 있었나요</a:t>
            </a:r>
            <a:r>
              <a:rPr lang="en-US" altLang="ko-K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?</a:t>
            </a:r>
          </a:p>
          <a:p>
            <a:pPr marL="177800" indent="-177800" latinLnBrk="0">
              <a:lnSpc>
                <a:spcPct val="20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우리가 독도의 생태계를 보호하기 위해 실천할 수 있는 노력은 무엇이 있을까요</a:t>
            </a:r>
            <a:r>
              <a:rPr lang="en-US" altLang="ko-K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?</a:t>
            </a:r>
          </a:p>
          <a:p>
            <a:pPr marL="177800" indent="-177800" latinLnBrk="0">
              <a:lnSpc>
                <a:spcPct val="20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우리가 고민한 방법을 실천하여 독도 생물들의 터전을 지키기 위해 노력합시다</a:t>
            </a:r>
            <a:r>
              <a:rPr lang="en-US" altLang="ko-K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!</a:t>
            </a: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18EE443-4A98-4215-9AE3-F732D50DABC1}"/>
              </a:ext>
            </a:extLst>
          </p:cNvPr>
          <p:cNvSpPr/>
          <p:nvPr/>
        </p:nvSpPr>
        <p:spPr>
          <a:xfrm flipV="1">
            <a:off x="3975579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7" name="자유형: 도형 16">
            <a:extLst>
              <a:ext uri="{FF2B5EF4-FFF2-40B4-BE49-F238E27FC236}">
                <a16:creationId xmlns:a16="http://schemas.microsoft.com/office/drawing/2014/main" id="{70357C71-0D0D-4BBE-8B60-7D78B2ED3A76}"/>
              </a:ext>
            </a:extLst>
          </p:cNvPr>
          <p:cNvSpPr/>
          <p:nvPr/>
        </p:nvSpPr>
        <p:spPr>
          <a:xfrm flipV="1">
            <a:off x="0" y="1142798"/>
            <a:ext cx="50250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오늘의 학습 내용을 되돌아봅시다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</a:p>
        </p:txBody>
      </p:sp>
      <p:sp>
        <p:nvSpPr>
          <p:cNvPr id="25" name="Rectangle 304">
            <a:extLst>
              <a:ext uri="{FF2B5EF4-FFF2-40B4-BE49-F238E27FC236}">
                <a16:creationId xmlns:a16="http://schemas.microsoft.com/office/drawing/2014/main" id="{FB4093A8-1994-B16C-E00A-6E172A7CA2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8858595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영상을 시청하며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독도의 생태계에 어떤 변화가 나타나고 있는지 살펴봅시다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15751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10423E6F-5715-4723-9CEA-BCA345F51184}"/>
              </a:ext>
            </a:extLst>
          </p:cNvPr>
          <p:cNvSpPr/>
          <p:nvPr/>
        </p:nvSpPr>
        <p:spPr>
          <a:xfrm flipV="1">
            <a:off x="0" y="1142798"/>
            <a:ext cx="5611278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1180282" y="1142798"/>
            <a:ext cx="5611278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오늘의 학습 주제를 추리해봅시다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!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sp>
        <p:nvSpPr>
          <p:cNvPr id="16" name="모서리가 둥근 직사각형 36">
            <a:extLst>
              <a:ext uri="{FF2B5EF4-FFF2-40B4-BE49-F238E27FC236}">
                <a16:creationId xmlns:a16="http://schemas.microsoft.com/office/drawing/2014/main" id="{F0C48B54-9D3F-4D6E-9A7F-1040DC0E3243}"/>
              </a:ext>
            </a:extLst>
          </p:cNvPr>
          <p:cNvSpPr/>
          <p:nvPr/>
        </p:nvSpPr>
        <p:spPr>
          <a:xfrm>
            <a:off x="1391220" y="1936465"/>
            <a:ext cx="6596692" cy="2650161"/>
          </a:xfrm>
          <a:prstGeom prst="roundRect">
            <a:avLst>
              <a:gd name="adj" fmla="val 9128"/>
            </a:avLst>
          </a:prstGeom>
          <a:blipFill>
            <a:blip r:embed="rId2"/>
            <a:stretch>
              <a:fillRect/>
            </a:stretch>
          </a:blipFill>
          <a:ln w="254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3" name="Rectangle 304">
            <a:extLst>
              <a:ext uri="{FF2B5EF4-FFF2-40B4-BE49-F238E27FC236}">
                <a16:creationId xmlns:a16="http://schemas.microsoft.com/office/drawing/2014/main" id="{32B634D9-0F7A-84EA-92BB-8E48FA347A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힌트 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2.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과거에는 우산국이라는 이름이었어요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FEB0EA-394E-3B72-DAF2-6166431CA621}"/>
              </a:ext>
            </a:extLst>
          </p:cNvPr>
          <p:cNvSpPr txBox="1"/>
          <p:nvPr/>
        </p:nvSpPr>
        <p:spPr>
          <a:xfrm>
            <a:off x="0" y="4928056"/>
            <a:ext cx="6596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[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출처</a:t>
            </a:r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] 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외교부 독도 홈페이지</a:t>
            </a:r>
            <a:endParaRPr lang="en-US" altLang="ko-KR" sz="800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KoPubWorld돋움체 Medium" panose="000006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35610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10423E6F-5715-4723-9CEA-BCA345F51184}"/>
              </a:ext>
            </a:extLst>
          </p:cNvPr>
          <p:cNvSpPr/>
          <p:nvPr/>
        </p:nvSpPr>
        <p:spPr>
          <a:xfrm flipV="1">
            <a:off x="0" y="1142798"/>
            <a:ext cx="5611278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1180282" y="1142798"/>
            <a:ext cx="5611278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오늘의 학습 주제를 추리해봅시다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!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sp>
        <p:nvSpPr>
          <p:cNvPr id="16" name="모서리가 둥근 직사각형 36">
            <a:extLst>
              <a:ext uri="{FF2B5EF4-FFF2-40B4-BE49-F238E27FC236}">
                <a16:creationId xmlns:a16="http://schemas.microsoft.com/office/drawing/2014/main" id="{F0C48B54-9D3F-4D6E-9A7F-1040DC0E3243}"/>
              </a:ext>
            </a:extLst>
          </p:cNvPr>
          <p:cNvSpPr/>
          <p:nvPr/>
        </p:nvSpPr>
        <p:spPr>
          <a:xfrm>
            <a:off x="3341688" y="1936465"/>
            <a:ext cx="2460625" cy="2650161"/>
          </a:xfrm>
          <a:prstGeom prst="roundRect">
            <a:avLst>
              <a:gd name="adj" fmla="val 9128"/>
            </a:avLst>
          </a:prstGeom>
          <a:blipFill>
            <a:blip r:embed="rId2"/>
            <a:stretch>
              <a:fillRect/>
            </a:stretch>
          </a:blipFill>
          <a:ln w="254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F391BD15-5586-3713-97A3-E89305986D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힌트 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3.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대한민국 영토의 동쪽 가장 끝에 위치해 있어요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3A3811-7BB9-215D-5F7C-4AB426EA42FF}"/>
              </a:ext>
            </a:extLst>
          </p:cNvPr>
          <p:cNvSpPr txBox="1"/>
          <p:nvPr/>
        </p:nvSpPr>
        <p:spPr>
          <a:xfrm>
            <a:off x="0" y="4928056"/>
            <a:ext cx="6596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[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출처</a:t>
            </a:r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] 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외교부 독도 홈페이지</a:t>
            </a:r>
            <a:endParaRPr lang="en-US" altLang="ko-KR" sz="800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KoPubWorld돋움체 Medium" panose="000006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25403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EEBADCB7-A6AD-4DE0-8294-C2193D00A9F8}"/>
              </a:ext>
            </a:extLst>
          </p:cNvPr>
          <p:cNvSpPr/>
          <p:nvPr/>
        </p:nvSpPr>
        <p:spPr>
          <a:xfrm flipV="1">
            <a:off x="0" y="1142798"/>
            <a:ext cx="4315878" cy="209752"/>
          </a:xfrm>
          <a:custGeom>
            <a:avLst/>
            <a:gdLst>
              <a:gd name="connsiteX0" fmla="*/ 0 w 4315878"/>
              <a:gd name="connsiteY0" fmla="*/ 209752 h 209752"/>
              <a:gd name="connsiteX1" fmla="*/ 4104167 w 4315878"/>
              <a:gd name="connsiteY1" fmla="*/ 209752 h 209752"/>
              <a:gd name="connsiteX2" fmla="*/ 4315878 w 4315878"/>
              <a:gd name="connsiteY2" fmla="*/ 0 h 209752"/>
              <a:gd name="connsiteX3" fmla="*/ 0 w 4315878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5878" h="209752">
                <a:moveTo>
                  <a:pt x="0" y="209752"/>
                </a:moveTo>
                <a:lnTo>
                  <a:pt x="4104167" y="209752"/>
                </a:lnTo>
                <a:lnTo>
                  <a:pt x="4315878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이 곳은 어디일까요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?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sp>
        <p:nvSpPr>
          <p:cNvPr id="5" name="Rectangle 304"/>
          <p:cNvSpPr>
            <a:spLocks noChangeArrowheads="1"/>
          </p:cNvSpPr>
          <p:nvPr/>
        </p:nvSpPr>
        <p:spPr bwMode="auto">
          <a:xfrm>
            <a:off x="276306" y="2538109"/>
            <a:ext cx="2992129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/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아름다운 우리의 영토 </a:t>
            </a:r>
            <a:endParaRPr kumimoji="0" lang="en-US" altLang="ko-KR" sz="22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algn="ctr"/>
            <a:r>
              <a:rPr kumimoji="0" lang="ko-KR" altLang="en-US" sz="4000" dirty="0">
                <a:solidFill>
                  <a:srgbClr val="EC478B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독도</a:t>
            </a:r>
            <a:r>
              <a:rPr kumimoji="0" lang="ko-KR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입니다</a:t>
            </a:r>
            <a:r>
              <a:rPr kumimoji="0" lang="en-US" altLang="ko-K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!</a:t>
            </a:r>
            <a:endParaRPr kumimoji="0" lang="en-US" altLang="ko-KR" sz="2200" dirty="0">
              <a:solidFill>
                <a:srgbClr val="EA1A6E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0E0E3E2-AD70-44A2-9E73-B0C0734D9E18}"/>
              </a:ext>
            </a:extLst>
          </p:cNvPr>
          <p:cNvSpPr txBox="1"/>
          <p:nvPr/>
        </p:nvSpPr>
        <p:spPr>
          <a:xfrm>
            <a:off x="0" y="4928056"/>
            <a:ext cx="6596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[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출처</a:t>
            </a:r>
            <a:r>
              <a:rPr lang="en-US" altLang="ko-K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] </a:t>
            </a:r>
            <a:r>
              <a:rPr lang="ko-KR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KoPubWorld돋움체 Medium" panose="00000600000000000000" pitchFamily="2" charset="-127"/>
              </a:rPr>
              <a:t>외교부 독도 홈페이지</a:t>
            </a:r>
            <a:endParaRPr lang="en-US" altLang="ko-KR" sz="800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KoPubWorld돋움체 Medium" panose="00000600000000000000" pitchFamily="2" charset="-127"/>
            </a:endParaRPr>
          </a:p>
        </p:txBody>
      </p:sp>
      <p:sp>
        <p:nvSpPr>
          <p:cNvPr id="17" name="모서리가 둥근 직사각형 36">
            <a:extLst>
              <a:ext uri="{FF2B5EF4-FFF2-40B4-BE49-F238E27FC236}">
                <a16:creationId xmlns:a16="http://schemas.microsoft.com/office/drawing/2014/main" id="{2711BBCA-2805-4B2B-B3AE-C33064E07668}"/>
              </a:ext>
            </a:extLst>
          </p:cNvPr>
          <p:cNvSpPr/>
          <p:nvPr/>
        </p:nvSpPr>
        <p:spPr>
          <a:xfrm>
            <a:off x="3353937" y="2070729"/>
            <a:ext cx="5334000" cy="1981200"/>
          </a:xfrm>
          <a:prstGeom prst="roundRect">
            <a:avLst>
              <a:gd name="adj" fmla="val 9128"/>
            </a:avLst>
          </a:prstGeom>
          <a:blipFill>
            <a:blip r:embed="rId2"/>
            <a:stretch>
              <a:fillRect/>
            </a:stretch>
          </a:blipFill>
          <a:ln w="254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45465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모서리가 둥근 직사각형 43">
            <a:extLst>
              <a:ext uri="{FF2B5EF4-FFF2-40B4-BE49-F238E27FC236}">
                <a16:creationId xmlns:a16="http://schemas.microsoft.com/office/drawing/2014/main" id="{9E84B335-683A-D312-116C-409FC3528A4E}"/>
              </a:ext>
            </a:extLst>
          </p:cNvPr>
          <p:cNvSpPr/>
          <p:nvPr/>
        </p:nvSpPr>
        <p:spPr>
          <a:xfrm>
            <a:off x="1104900" y="2023699"/>
            <a:ext cx="6934200" cy="2971800"/>
          </a:xfrm>
          <a:prstGeom prst="roundRect">
            <a:avLst>
              <a:gd name="adj" fmla="val 9128"/>
            </a:avLst>
          </a:prstGeom>
          <a:solidFill>
            <a:schemeClr val="bg1"/>
          </a:solidFill>
          <a:ln w="254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endParaRPr lang="en-US" altLang="ko-KR" sz="1600" dirty="0">
              <a:solidFill>
                <a:srgbClr val="EA1A6E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10423E6F-5715-4723-9CEA-BCA345F51184}"/>
              </a:ext>
            </a:extLst>
          </p:cNvPr>
          <p:cNvSpPr/>
          <p:nvPr/>
        </p:nvSpPr>
        <p:spPr>
          <a:xfrm flipV="1">
            <a:off x="0" y="1142798"/>
            <a:ext cx="5611278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2465922" y="1142798"/>
            <a:ext cx="5611278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여러분은 독도에 대해 얼마나 알고 있나요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?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sp>
        <p:nvSpPr>
          <p:cNvPr id="3" name="타원 2">
            <a:extLst>
              <a:ext uri="{FF2B5EF4-FFF2-40B4-BE49-F238E27FC236}">
                <a16:creationId xmlns:a16="http://schemas.microsoft.com/office/drawing/2014/main" id="{A8A5E5D7-A81C-3865-EF70-269DEF72F6DB}"/>
              </a:ext>
            </a:extLst>
          </p:cNvPr>
          <p:cNvSpPr/>
          <p:nvPr/>
        </p:nvSpPr>
        <p:spPr>
          <a:xfrm>
            <a:off x="3412092" y="2495550"/>
            <a:ext cx="2199186" cy="219918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독도</a:t>
            </a:r>
          </a:p>
        </p:txBody>
      </p:sp>
      <p:cxnSp>
        <p:nvCxnSpPr>
          <p:cNvPr id="7" name="연결선: 구부러짐 6">
            <a:extLst>
              <a:ext uri="{FF2B5EF4-FFF2-40B4-BE49-F238E27FC236}">
                <a16:creationId xmlns:a16="http://schemas.microsoft.com/office/drawing/2014/main" id="{77FF1C5C-E538-8026-7113-583191E06246}"/>
              </a:ext>
            </a:extLst>
          </p:cNvPr>
          <p:cNvCxnSpPr/>
          <p:nvPr/>
        </p:nvCxnSpPr>
        <p:spPr>
          <a:xfrm flipV="1">
            <a:off x="5286346" y="2444139"/>
            <a:ext cx="685800" cy="381000"/>
          </a:xfrm>
          <a:prstGeom prst="curvedConnector3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연결선: 구부러짐 7">
            <a:extLst>
              <a:ext uri="{FF2B5EF4-FFF2-40B4-BE49-F238E27FC236}">
                <a16:creationId xmlns:a16="http://schemas.microsoft.com/office/drawing/2014/main" id="{8F61C166-6A7A-17D8-EFB8-7A13EBAFAC85}"/>
              </a:ext>
            </a:extLst>
          </p:cNvPr>
          <p:cNvCxnSpPr/>
          <p:nvPr/>
        </p:nvCxnSpPr>
        <p:spPr>
          <a:xfrm flipV="1">
            <a:off x="5285712" y="4000702"/>
            <a:ext cx="685800" cy="381000"/>
          </a:xfrm>
          <a:prstGeom prst="curvedConnector3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연결선: 구부러짐 8">
            <a:extLst>
              <a:ext uri="{FF2B5EF4-FFF2-40B4-BE49-F238E27FC236}">
                <a16:creationId xmlns:a16="http://schemas.microsoft.com/office/drawing/2014/main" id="{4DE62214-52C8-7724-CB30-F6DCAD6F6377}"/>
              </a:ext>
            </a:extLst>
          </p:cNvPr>
          <p:cNvCxnSpPr/>
          <p:nvPr/>
        </p:nvCxnSpPr>
        <p:spPr>
          <a:xfrm flipV="1">
            <a:off x="2750241" y="3312181"/>
            <a:ext cx="685800" cy="381000"/>
          </a:xfrm>
          <a:prstGeom prst="curvedConnector3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 304">
            <a:extLst>
              <a:ext uri="{FF2B5EF4-FFF2-40B4-BE49-F238E27FC236}">
                <a16:creationId xmlns:a16="http://schemas.microsoft.com/office/drawing/2014/main" id="{AA4575BD-79F6-8E52-2AB8-EBD899BEB1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모둠별로 </a:t>
            </a:r>
            <a:r>
              <a:rPr kumimoji="0"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버즈토의를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통해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마인드맵으로 표현해봅시다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44811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18EE443-4A98-4215-9AE3-F732D50DABC1}"/>
              </a:ext>
            </a:extLst>
          </p:cNvPr>
          <p:cNvSpPr/>
          <p:nvPr/>
        </p:nvSpPr>
        <p:spPr>
          <a:xfrm flipV="1">
            <a:off x="1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 Bold" panose="020D0804000000000000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6306" y="856729"/>
            <a:ext cx="886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활동 방법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sp>
        <p:nvSpPr>
          <p:cNvPr id="37" name="Rectangle 304">
            <a:extLst>
              <a:ext uri="{FF2B5EF4-FFF2-40B4-BE49-F238E27FC236}">
                <a16:creationId xmlns:a16="http://schemas.microsoft.com/office/drawing/2014/main" id="{EBFCD05A-DADD-BDDA-83B3-81DF18DFB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5" y="1504950"/>
            <a:ext cx="7917607" cy="1858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모둠별로 </a:t>
            </a:r>
            <a:r>
              <a:rPr kumimoji="0" lang="ko-KR" alt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버즈토의를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통해 내가 알고 있는 </a:t>
            </a:r>
            <a:r>
              <a:rPr kumimoji="0" lang="ko-KR" altLang="en-US" sz="1800" dirty="0">
                <a:solidFill>
                  <a:srgbClr val="EC478B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독도에 대한 키워드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를 최대한 많이 이야기합니다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친구들과 이야기 나눈 내용을 바탕으로 마인드맵에 </a:t>
            </a:r>
            <a:r>
              <a:rPr kumimoji="0" lang="ko-KR" altLang="en-US" sz="18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항목별로 나누어 정리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합니다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endParaRPr kumimoji="0"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38" name="모서리가 둥근 직사각형 43">
            <a:extLst>
              <a:ext uri="{FF2B5EF4-FFF2-40B4-BE49-F238E27FC236}">
                <a16:creationId xmlns:a16="http://schemas.microsoft.com/office/drawing/2014/main" id="{57A8998C-1491-33EA-E27C-5A421FF96A3F}"/>
              </a:ext>
            </a:extLst>
          </p:cNvPr>
          <p:cNvSpPr/>
          <p:nvPr/>
        </p:nvSpPr>
        <p:spPr>
          <a:xfrm>
            <a:off x="1104898" y="3119034"/>
            <a:ext cx="6934200" cy="1143000"/>
          </a:xfrm>
          <a:prstGeom prst="roundRect">
            <a:avLst>
              <a:gd name="adj" fmla="val 9128"/>
            </a:avLst>
          </a:prstGeom>
          <a:solidFill>
            <a:schemeClr val="bg1"/>
          </a:solidFill>
          <a:ln w="254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6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토의를 진행할 때에는 모든 의견을 경청하고</a:t>
            </a:r>
            <a:r>
              <a:rPr lang="en-US" altLang="ko-KR" sz="16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, </a:t>
            </a:r>
            <a:r>
              <a:rPr lang="ko-KR" altLang="en-US" sz="16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존중합니다</a:t>
            </a:r>
            <a:r>
              <a:rPr lang="en-US" altLang="ko-KR" sz="1600" dirty="0">
                <a:solidFill>
                  <a:srgbClr val="EA1A6E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600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마인드맵에 정리한 내용과 비교하며 오늘 수업을 통해 독도에 대해 학습해봅시다</a:t>
            </a:r>
            <a:r>
              <a:rPr lang="en-US" altLang="ko-KR" sz="1600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</a:t>
            </a:r>
            <a:endParaRPr lang="en-US" altLang="ko-KR" sz="1600" dirty="0">
              <a:solidFill>
                <a:srgbClr val="EA1A6E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87056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04">
            <a:extLst>
              <a:ext uri="{FF2B5EF4-FFF2-40B4-BE49-F238E27FC236}">
                <a16:creationId xmlns:a16="http://schemas.microsoft.com/office/drawing/2014/main" id="{1019AE97-A000-0476-F0C0-68FEF206A6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5" y="2915844"/>
            <a:ext cx="7917607" cy="1858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어떤 생물이 살까요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모두 </a:t>
            </a:r>
            <a:r>
              <a:rPr lang="ko-KR" alt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모두</a:t>
            </a: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 힘을 모아 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3</a:t>
            </a: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초 </a:t>
            </a:r>
            <a:r>
              <a:rPr lang="ko-KR" alt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이어그리기</a:t>
            </a:r>
            <a:endParaRPr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독도 마스코트 포토 카드 제작하기</a:t>
            </a:r>
            <a:endParaRPr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lang="ko-KR" alt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강치와</a:t>
            </a:r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 바다를 탐험해요</a:t>
            </a:r>
            <a:endParaRPr lang="en-US" altLang="ko-KR" sz="1800" dirty="0">
              <a:solidFill>
                <a:schemeClr val="bg1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endParaRPr kumimoji="0"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452C4A7C-3BC0-D916-E502-27A48B90B90D}"/>
              </a:ext>
            </a:extLst>
          </p:cNvPr>
          <p:cNvSpPr/>
          <p:nvPr/>
        </p:nvSpPr>
        <p:spPr>
          <a:xfrm flipV="1">
            <a:off x="0" y="1142798"/>
            <a:ext cx="6248400" cy="209752"/>
          </a:xfrm>
          <a:custGeom>
            <a:avLst/>
            <a:gdLst>
              <a:gd name="connsiteX0" fmla="*/ 0 w 5119860"/>
              <a:gd name="connsiteY0" fmla="*/ 209752 h 209752"/>
              <a:gd name="connsiteX1" fmla="*/ 4866315 w 5119860"/>
              <a:gd name="connsiteY1" fmla="*/ 209752 h 209752"/>
              <a:gd name="connsiteX2" fmla="*/ 5119860 w 5119860"/>
              <a:gd name="connsiteY2" fmla="*/ 0 h 209752"/>
              <a:gd name="connsiteX3" fmla="*/ 0 w 51198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9860" h="209752">
                <a:moveTo>
                  <a:pt x="0" y="209752"/>
                </a:moveTo>
                <a:lnTo>
                  <a:pt x="4866315" y="209752"/>
                </a:lnTo>
                <a:lnTo>
                  <a:pt x="51198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784651"/>
            <a:ext cx="5514894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altLang="ko-KR" sz="36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Q.</a:t>
            </a:r>
            <a:r>
              <a:rPr lang="ko-KR" altLang="en-US" sz="36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오늘 우리는 무엇을 배울까요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?</a:t>
            </a:r>
            <a:endParaRPr lang="ko-KR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9" name="Rectangle 304">
            <a:extLst>
              <a:ext uri="{FF2B5EF4-FFF2-40B4-BE49-F238E27FC236}">
                <a16:creationId xmlns:a16="http://schemas.microsoft.com/office/drawing/2014/main" id="{3F86CFD6-67B6-CFCB-4FF5-5E6026138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6" y="1892894"/>
            <a:ext cx="7917607" cy="41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독도의 생태계와 이를 보호하기 위한 노력을 알아봅시다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sp>
        <p:nvSpPr>
          <p:cNvPr id="22" name="Rectangle 304">
            <a:extLst>
              <a:ext uri="{FF2B5EF4-FFF2-40B4-BE49-F238E27FC236}">
                <a16:creationId xmlns:a16="http://schemas.microsoft.com/office/drawing/2014/main" id="{0078F535-F956-5718-5483-FBC8CE5852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학습 주제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24" name="Rectangle 304">
            <a:extLst>
              <a:ext uri="{FF2B5EF4-FFF2-40B4-BE49-F238E27FC236}">
                <a16:creationId xmlns:a16="http://schemas.microsoft.com/office/drawing/2014/main" id="{48BF63E2-CED6-5EBF-2ABC-6D87B1D9C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4" y="2450823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학습 활동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F736229E-7ED9-DA23-D7EF-C70794CBA5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b="21694"/>
          <a:stretch/>
        </p:blipFill>
        <p:spPr>
          <a:xfrm>
            <a:off x="3886200" y="1860146"/>
            <a:ext cx="5809034" cy="325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467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18EE443-4A98-4215-9AE3-F732D50DABC1}"/>
              </a:ext>
            </a:extLst>
          </p:cNvPr>
          <p:cNvSpPr/>
          <p:nvPr/>
        </p:nvSpPr>
        <p:spPr>
          <a:xfrm flipV="1">
            <a:off x="1" y="1142798"/>
            <a:ext cx="4190999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30" name="자유형: 도형 29">
            <a:extLst>
              <a:ext uri="{FF2B5EF4-FFF2-40B4-BE49-F238E27FC236}">
                <a16:creationId xmlns:a16="http://schemas.microsoft.com/office/drawing/2014/main" id="{F83CB69A-ADD9-4113-9E84-FB6D6EE0F730}"/>
              </a:ext>
            </a:extLst>
          </p:cNvPr>
          <p:cNvSpPr/>
          <p:nvPr/>
        </p:nvSpPr>
        <p:spPr>
          <a:xfrm flipV="1">
            <a:off x="3556980" y="1142798"/>
            <a:ext cx="2434245" cy="209752"/>
          </a:xfrm>
          <a:custGeom>
            <a:avLst/>
            <a:gdLst>
              <a:gd name="connsiteX0" fmla="*/ 0 w 2434245"/>
              <a:gd name="connsiteY0" fmla="*/ 209752 h 209752"/>
              <a:gd name="connsiteX1" fmla="*/ 2222534 w 2434245"/>
              <a:gd name="connsiteY1" fmla="*/ 209752 h 209752"/>
              <a:gd name="connsiteX2" fmla="*/ 2434245 w 2434245"/>
              <a:gd name="connsiteY2" fmla="*/ 0 h 209752"/>
              <a:gd name="connsiteX3" fmla="*/ 0 w 2434245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245" h="209752">
                <a:moveTo>
                  <a:pt x="0" y="209752"/>
                </a:moveTo>
                <a:lnTo>
                  <a:pt x="2222534" y="209752"/>
                </a:lnTo>
                <a:lnTo>
                  <a:pt x="2434245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918284"/>
            <a:ext cx="88676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어떤 생물이 살까요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?</a:t>
            </a: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2806727E-5BC5-782A-A477-19D3ED9EC3F0}"/>
              </a:ext>
            </a:extLst>
          </p:cNvPr>
          <p:cNvGrpSpPr/>
          <p:nvPr/>
        </p:nvGrpSpPr>
        <p:grpSpPr>
          <a:xfrm>
            <a:off x="2084388" y="2131389"/>
            <a:ext cx="4975225" cy="2650161"/>
            <a:chOff x="2084388" y="1936465"/>
            <a:chExt cx="4975225" cy="2650161"/>
          </a:xfrm>
        </p:grpSpPr>
        <p:sp>
          <p:nvSpPr>
            <p:cNvPr id="42" name="모서리가 둥근 직사각형 36">
              <a:extLst>
                <a:ext uri="{FF2B5EF4-FFF2-40B4-BE49-F238E27FC236}">
                  <a16:creationId xmlns:a16="http://schemas.microsoft.com/office/drawing/2014/main" id="{555C6DAB-989E-49A1-8D7C-B1897DCA53BF}"/>
                </a:ext>
              </a:extLst>
            </p:cNvPr>
            <p:cNvSpPr/>
            <p:nvPr/>
          </p:nvSpPr>
          <p:spPr>
            <a:xfrm>
              <a:off x="2084388" y="1936465"/>
              <a:ext cx="4975225" cy="2650161"/>
            </a:xfrm>
            <a:prstGeom prst="roundRect">
              <a:avLst>
                <a:gd name="adj" fmla="val 9128"/>
              </a:avLst>
            </a:prstGeom>
            <a:blipFill>
              <a:blip r:embed="rId2"/>
              <a:stretch>
                <a:fillRect/>
              </a:stretch>
            </a:blipFill>
            <a:ln w="254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" name="사각형: 둥근 모서리 6">
              <a:extLst>
                <a:ext uri="{FF2B5EF4-FFF2-40B4-BE49-F238E27FC236}">
                  <a16:creationId xmlns:a16="http://schemas.microsoft.com/office/drawing/2014/main" id="{90346F9B-220D-40C1-AADA-24CDD1DC34E4}"/>
                </a:ext>
              </a:extLst>
            </p:cNvPr>
            <p:cNvSpPr/>
            <p:nvPr/>
          </p:nvSpPr>
          <p:spPr>
            <a:xfrm>
              <a:off x="3581400" y="2437915"/>
              <a:ext cx="666712" cy="877270"/>
            </a:xfrm>
            <a:prstGeom prst="roundRect">
              <a:avLst>
                <a:gd name="adj" fmla="val 7524"/>
              </a:avLst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3" name="Rectangle 304">
            <a:extLst>
              <a:ext uri="{FF2B5EF4-FFF2-40B4-BE49-F238E27FC236}">
                <a16:creationId xmlns:a16="http://schemas.microsoft.com/office/drawing/2014/main" id="{85ADABE6-29F1-ABFD-D3E0-11408F0E90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독도에는 어떤 생물이 살까요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53060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49000">
              <a:srgbClr val="11569A"/>
            </a:gs>
            <a:gs pos="50000">
              <a:srgbClr val="31C163"/>
            </a:gs>
          </a:gsLst>
          <a:lin ang="135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5436</TotalTime>
  <Words>781</Words>
  <Application>Microsoft Office PowerPoint</Application>
  <PresentationFormat>화면 슬라이드 쇼(16:9)</PresentationFormat>
  <Paragraphs>108</Paragraphs>
  <Slides>27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37" baseType="lpstr">
      <vt:lpstr>Arial</vt:lpstr>
      <vt:lpstr>Calibri</vt:lpstr>
      <vt:lpstr>나눔고딕 Bold</vt:lpstr>
      <vt:lpstr>Wingdings</vt:lpstr>
      <vt:lpstr>나눔바른고딕</vt:lpstr>
      <vt:lpstr>맑은 고딕</vt:lpstr>
      <vt:lpstr>나눔고딕</vt:lpstr>
      <vt:lpstr>Calibri Light</vt:lpstr>
      <vt:lpstr>나눔고딕 ExtraBold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뮤토김은희</dc:creator>
  <cp:lastModifiedBy>김 민영</cp:lastModifiedBy>
  <cp:revision>562</cp:revision>
  <dcterms:created xsi:type="dcterms:W3CDTF">2016-05-18T11:08:35Z</dcterms:created>
  <dcterms:modified xsi:type="dcterms:W3CDTF">2023-05-18T06:39:01Z</dcterms:modified>
</cp:coreProperties>
</file>